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61" r:id="rId3"/>
    <p:sldId id="260" r:id="rId4"/>
    <p:sldId id="256" r:id="rId5"/>
    <p:sldId id="257" r:id="rId6"/>
    <p:sldId id="258" r:id="rId7"/>
    <p:sldId id="259" r:id="rId8"/>
    <p:sldId id="262" r:id="rId9"/>
    <p:sldId id="270" r:id="rId10"/>
    <p:sldId id="281" r:id="rId11"/>
    <p:sldId id="276" r:id="rId12"/>
    <p:sldId id="277" r:id="rId13"/>
    <p:sldId id="279" r:id="rId14"/>
    <p:sldId id="282" r:id="rId15"/>
    <p:sldId id="264" r:id="rId16"/>
    <p:sldId id="266" r:id="rId17"/>
    <p:sldId id="265" r:id="rId18"/>
    <p:sldId id="267" r:id="rId19"/>
    <p:sldId id="268" r:id="rId20"/>
    <p:sldId id="280" r:id="rId21"/>
    <p:sldId id="278" r:id="rId22"/>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84"/>
      </p:cViewPr>
      <p:guideLst>
        <p:guide orient="horz" pos="215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27168" cy="850106"/>
          </a:xfrm>
        </p:spPr>
        <p:txBody>
          <a:bodyPr/>
          <a:lstStyle/>
          <a:p>
            <a:r>
              <a:rPr lang="en-US" altLang="zh-CN" dirty="0" smtClean="0"/>
              <a:t>2019</a:t>
            </a:r>
            <a:r>
              <a:rPr lang="zh-CN" altLang="en-US" dirty="0" smtClean="0"/>
              <a:t>级课程设置框架</a:t>
            </a:r>
            <a:endParaRPr lang="zh-CN" altLang="en-US" dirty="0"/>
          </a:p>
        </p:txBody>
      </p:sp>
      <p:sp>
        <p:nvSpPr>
          <p:cNvPr id="3" name="内容占位符 2"/>
          <p:cNvSpPr>
            <a:spLocks noGrp="1"/>
          </p:cNvSpPr>
          <p:nvPr>
            <p:ph idx="1"/>
          </p:nvPr>
        </p:nvSpPr>
        <p:spPr>
          <a:xfrm>
            <a:off x="457200" y="1124744"/>
            <a:ext cx="8229600" cy="5001419"/>
          </a:xfrm>
        </p:spPr>
        <p:txBody>
          <a:bodyPr>
            <a:normAutofit/>
          </a:bodyPr>
          <a:lstStyle/>
          <a:p>
            <a:endParaRPr lang="en-US" altLang="zh-CN" dirty="0" smtClean="0"/>
          </a:p>
          <a:p>
            <a:r>
              <a:rPr lang="zh-CN" altLang="en-US" sz="3000" dirty="0" smtClean="0"/>
              <a:t>一</a:t>
            </a:r>
            <a:r>
              <a:rPr lang="zh-CN" altLang="en-US" sz="3000" dirty="0"/>
              <a:t>、公共课</a:t>
            </a:r>
            <a:endParaRPr lang="en-US" altLang="zh-CN" sz="3000" dirty="0" smtClean="0"/>
          </a:p>
          <a:p>
            <a:endParaRPr lang="en-US" altLang="zh-CN" dirty="0"/>
          </a:p>
          <a:p>
            <a:endParaRPr lang="en-US" altLang="zh-CN" dirty="0" smtClean="0"/>
          </a:p>
          <a:p>
            <a:r>
              <a:rPr lang="zh-CN" altLang="en-US" sz="3000" dirty="0" smtClean="0"/>
              <a:t>二、专业课</a:t>
            </a:r>
            <a:endParaRPr lang="en-US" altLang="zh-CN" sz="3000" dirty="0" smtClean="0"/>
          </a:p>
          <a:p>
            <a:pPr marL="0" indent="0">
              <a:buNone/>
            </a:pPr>
            <a:endParaRPr lang="en-US" altLang="zh-CN" dirty="0" smtClean="0"/>
          </a:p>
          <a:p>
            <a:r>
              <a:rPr lang="zh-CN" altLang="en-US" sz="3000" dirty="0"/>
              <a:t>三</a:t>
            </a:r>
            <a:r>
              <a:rPr lang="zh-CN" altLang="en-US" sz="3000" dirty="0" smtClean="0"/>
              <a:t>、实  习</a:t>
            </a:r>
            <a:endParaRPr lang="zh-CN" altLang="en-US" sz="3000" dirty="0"/>
          </a:p>
        </p:txBody>
      </p:sp>
      <p:sp>
        <p:nvSpPr>
          <p:cNvPr id="4" name="左大括号 3"/>
          <p:cNvSpPr/>
          <p:nvPr/>
        </p:nvSpPr>
        <p:spPr>
          <a:xfrm>
            <a:off x="2953472" y="1376772"/>
            <a:ext cx="360040" cy="93610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矩形 4"/>
          <p:cNvSpPr/>
          <p:nvPr/>
        </p:nvSpPr>
        <p:spPr>
          <a:xfrm>
            <a:off x="3563888" y="1268760"/>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t>公共必修</a:t>
            </a:r>
            <a:endParaRPr lang="zh-CN" altLang="en-US" sz="2000" dirty="0"/>
          </a:p>
        </p:txBody>
      </p:sp>
      <p:sp>
        <p:nvSpPr>
          <p:cNvPr id="6" name="矩形 5"/>
          <p:cNvSpPr/>
          <p:nvPr/>
        </p:nvSpPr>
        <p:spPr>
          <a:xfrm>
            <a:off x="3584422" y="2060848"/>
            <a:ext cx="163565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t>公共选修</a:t>
            </a:r>
            <a:endParaRPr lang="zh-CN" altLang="en-US" sz="2000" dirty="0"/>
          </a:p>
        </p:txBody>
      </p:sp>
      <p:sp>
        <p:nvSpPr>
          <p:cNvPr id="7" name="左大括号 6"/>
          <p:cNvSpPr/>
          <p:nvPr/>
        </p:nvSpPr>
        <p:spPr>
          <a:xfrm>
            <a:off x="2906890" y="4437112"/>
            <a:ext cx="277710" cy="7200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8" name="矩形 7"/>
          <p:cNvSpPr/>
          <p:nvPr/>
        </p:nvSpPr>
        <p:spPr>
          <a:xfrm>
            <a:off x="3535280" y="4365104"/>
            <a:ext cx="122413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t>实    习</a:t>
            </a:r>
            <a:endParaRPr lang="zh-CN" altLang="en-US" sz="2000" dirty="0"/>
          </a:p>
        </p:txBody>
      </p:sp>
      <p:sp>
        <p:nvSpPr>
          <p:cNvPr id="9" name="矩形 8"/>
          <p:cNvSpPr/>
          <p:nvPr/>
        </p:nvSpPr>
        <p:spPr>
          <a:xfrm>
            <a:off x="3563552" y="5085184"/>
            <a:ext cx="1224136"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t>实习报告</a:t>
            </a:r>
            <a:endParaRPr lang="zh-CN" altLang="en-US" sz="2000" dirty="0"/>
          </a:p>
        </p:txBody>
      </p:sp>
      <p:sp>
        <p:nvSpPr>
          <p:cNvPr id="10" name="左大括号 9"/>
          <p:cNvSpPr/>
          <p:nvPr/>
        </p:nvSpPr>
        <p:spPr>
          <a:xfrm>
            <a:off x="2953472" y="2816932"/>
            <a:ext cx="246742" cy="122413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矩形 10"/>
          <p:cNvSpPr/>
          <p:nvPr/>
        </p:nvSpPr>
        <p:spPr>
          <a:xfrm>
            <a:off x="3539290" y="2780538"/>
            <a:ext cx="165618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t>专业必修</a:t>
            </a:r>
            <a:endParaRPr lang="zh-CN" altLang="en-US" sz="2000" dirty="0"/>
          </a:p>
        </p:txBody>
      </p:sp>
      <p:sp>
        <p:nvSpPr>
          <p:cNvPr id="12" name="矩形 11"/>
          <p:cNvSpPr/>
          <p:nvPr/>
        </p:nvSpPr>
        <p:spPr>
          <a:xfrm>
            <a:off x="3539290" y="3681028"/>
            <a:ext cx="1680782" cy="468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t>专业选修</a:t>
            </a:r>
            <a:endParaRPr lang="zh-CN" altLang="en-US" sz="2000" dirty="0"/>
          </a:p>
        </p:txBody>
      </p:sp>
      <p:cxnSp>
        <p:nvCxnSpPr>
          <p:cNvPr id="15" name="直接箭头连接符 14"/>
          <p:cNvCxnSpPr/>
          <p:nvPr/>
        </p:nvCxnSpPr>
        <p:spPr>
          <a:xfrm flipV="1">
            <a:off x="5220072" y="2636912"/>
            <a:ext cx="648072"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直接箭头连接符 16"/>
          <p:cNvCxnSpPr/>
          <p:nvPr/>
        </p:nvCxnSpPr>
        <p:spPr>
          <a:xfrm>
            <a:off x="5220072" y="2996562"/>
            <a:ext cx="648072" cy="3216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直接箭头连接符 18"/>
          <p:cNvCxnSpPr/>
          <p:nvPr/>
        </p:nvCxnSpPr>
        <p:spPr>
          <a:xfrm>
            <a:off x="5220072" y="2976083"/>
            <a:ext cx="64807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矩形 19"/>
          <p:cNvSpPr/>
          <p:nvPr/>
        </p:nvSpPr>
        <p:spPr>
          <a:xfrm>
            <a:off x="6012160" y="2492896"/>
            <a:ext cx="2880320" cy="2876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1</a:t>
            </a:r>
            <a:r>
              <a:rPr lang="zh-CN" altLang="en-US" dirty="0" smtClean="0"/>
              <a:t>、香港公开大学两门课程</a:t>
            </a:r>
            <a:endParaRPr lang="zh-CN" altLang="en-US" dirty="0"/>
          </a:p>
        </p:txBody>
      </p:sp>
      <p:sp>
        <p:nvSpPr>
          <p:cNvPr id="21" name="矩形 20"/>
          <p:cNvSpPr/>
          <p:nvPr/>
        </p:nvSpPr>
        <p:spPr>
          <a:xfrm>
            <a:off x="6014500" y="2905153"/>
            <a:ext cx="2877980" cy="2876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2</a:t>
            </a:r>
            <a:r>
              <a:rPr lang="zh-CN" altLang="en-US" dirty="0" smtClean="0"/>
              <a:t>、中文专业课程</a:t>
            </a:r>
            <a:endParaRPr lang="zh-CN" altLang="en-US" dirty="0"/>
          </a:p>
        </p:txBody>
      </p:sp>
      <p:sp>
        <p:nvSpPr>
          <p:cNvPr id="22" name="矩形 21"/>
          <p:cNvSpPr/>
          <p:nvPr/>
        </p:nvSpPr>
        <p:spPr>
          <a:xfrm>
            <a:off x="6014500" y="3318191"/>
            <a:ext cx="2877980" cy="3628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3</a:t>
            </a:r>
            <a:r>
              <a:rPr lang="zh-CN" altLang="en-US" dirty="0" smtClean="0"/>
              <a:t>、商务</a:t>
            </a:r>
            <a:r>
              <a:rPr lang="zh-CN" altLang="en-US" dirty="0"/>
              <a:t>通识课程</a:t>
            </a:r>
            <a:r>
              <a:rPr lang="en-US" altLang="zh-CN" dirty="0"/>
              <a:t>(ABE</a:t>
            </a:r>
            <a:r>
              <a:rPr lang="zh-CN" altLang="en-US" dirty="0"/>
              <a:t>课程</a:t>
            </a:r>
            <a:r>
              <a:rPr lang="en-US" altLang="zh-CN" dirty="0"/>
              <a:t>)</a:t>
            </a:r>
            <a:endParaRPr lang="zh-CN"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a:sym typeface="+mn-ea"/>
              </a:rPr>
              <a:t>专业核心课程设置及进程安排表</a:t>
            </a:r>
            <a:endParaRPr lang="zh-CN" altLang="en-US" sz="3200"/>
          </a:p>
        </p:txBody>
      </p:sp>
      <p:pic>
        <p:nvPicPr>
          <p:cNvPr id="6" name="内容占位符 5"/>
          <p:cNvPicPr>
            <a:picLocks noChangeAspect="1"/>
          </p:cNvPicPr>
          <p:nvPr>
            <p:ph idx="1"/>
          </p:nvPr>
        </p:nvPicPr>
        <p:blipFill>
          <a:blip r:embed="rId1"/>
          <a:stretch>
            <a:fillRect/>
          </a:stretch>
        </p:blipFill>
        <p:spPr>
          <a:xfrm>
            <a:off x="-2540" y="1199515"/>
            <a:ext cx="9123045" cy="5213985"/>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sz="3200"/>
              <a:t>专业拓展课设置及进程安排表</a:t>
            </a:r>
            <a:endParaRPr lang="zh-CN" altLang="en-US" sz="3200"/>
          </a:p>
        </p:txBody>
      </p:sp>
      <p:pic>
        <p:nvPicPr>
          <p:cNvPr id="8" name="内容占位符 7"/>
          <p:cNvPicPr>
            <a:picLocks noChangeAspect="1"/>
          </p:cNvPicPr>
          <p:nvPr>
            <p:ph idx="1"/>
          </p:nvPr>
        </p:nvPicPr>
        <p:blipFill>
          <a:blip r:embed="rId1"/>
          <a:stretch>
            <a:fillRect/>
          </a:stretch>
        </p:blipFill>
        <p:spPr>
          <a:xfrm>
            <a:off x="457200" y="1333500"/>
            <a:ext cx="8229600" cy="509333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56832"/>
            <a:ext cx="8229600" cy="1143000"/>
          </a:xfrm>
        </p:spPr>
        <p:txBody>
          <a:bodyPr/>
          <a:p>
            <a:r>
              <a:rPr lang="zh-CN" altLang="en-US" sz="2800"/>
              <a:t>专业核心课内容及要求</a:t>
            </a:r>
            <a:endParaRPr lang="zh-CN" altLang="en-US" sz="2800"/>
          </a:p>
        </p:txBody>
      </p:sp>
      <p:graphicFrame>
        <p:nvGraphicFramePr>
          <p:cNvPr id="6" name="表格 5"/>
          <p:cNvGraphicFramePr/>
          <p:nvPr/>
        </p:nvGraphicFramePr>
        <p:xfrm>
          <a:off x="239395" y="815975"/>
          <a:ext cx="8447405" cy="5901055"/>
        </p:xfrm>
        <a:graphic>
          <a:graphicData uri="http://schemas.openxmlformats.org/drawingml/2006/table">
            <a:tbl>
              <a:tblPr firstRow="1" bandRow="1">
                <a:tableStyleId>{5940675A-B579-460E-94D1-54222C63F5DA}</a:tableStyleId>
              </a:tblPr>
              <a:tblGrid>
                <a:gridCol w="535940"/>
                <a:gridCol w="1260475"/>
                <a:gridCol w="6650990"/>
              </a:tblGrid>
              <a:tr h="207010">
                <a:tc>
                  <a:txBody>
                    <a:bodyPr/>
                    <a:p>
                      <a:pPr indent="0" algn="ctr">
                        <a:buNone/>
                      </a:pPr>
                      <a:r>
                        <a:rPr lang="en-US" sz="1800" b="1">
                          <a:latin typeface="宋体" panose="02010600030101010101" pitchFamily="2" charset="-122"/>
                          <a:ea typeface="宋体" panose="02010600030101010101" pitchFamily="2" charset="-122"/>
                          <a:cs typeface="宋体" panose="02010600030101010101" pitchFamily="2" charset="-122"/>
                        </a:rPr>
                        <a:t>序号</a:t>
                      </a:r>
                      <a:endParaRPr lang="en-US" altLang="en-US" sz="18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宋体" panose="02010600030101010101" pitchFamily="2" charset="-122"/>
                          <a:ea typeface="宋体" panose="02010600030101010101" pitchFamily="2" charset="-122"/>
                          <a:cs typeface="宋体" panose="02010600030101010101" pitchFamily="2" charset="-122"/>
                        </a:rPr>
                        <a:t>课程名称</a:t>
                      </a:r>
                      <a:endParaRPr lang="en-US" altLang="en-US" sz="18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1">
                          <a:latin typeface="宋体" panose="02010600030101010101" pitchFamily="2" charset="-122"/>
                          <a:ea typeface="宋体" panose="02010600030101010101" pitchFamily="2" charset="-122"/>
                          <a:cs typeface="宋体" panose="02010600030101010101" pitchFamily="2" charset="-122"/>
                        </a:rPr>
                        <a:t>主要教学内容及要求</a:t>
                      </a:r>
                      <a:endParaRPr lang="en-US" altLang="en-US" sz="1800" b="1">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t">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82445">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1</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latin typeface="宋体" panose="02010600030101010101" pitchFamily="2" charset="-122"/>
                          <a:ea typeface="宋体" panose="02010600030101010101" pitchFamily="2" charset="-122"/>
                          <a:cs typeface="宋体" panose="02010600030101010101" pitchFamily="2" charset="-122"/>
                        </a:rPr>
                        <a:t>高速铁路乘务服务礼仪</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的主要内容包括：高速铁路乘务员形象塑造、高速铁路乘务员仪态礼仪、高速铁路乘务员语言规范、高速铁路乘务员礼仪实务、高铁乘务员日程交际礼仪、高速铁路乘务员面试指导等章节。通过该课程的学习，使学生能够理解作为一名高速铁路客运乘务员的基本要求，基本交际礼仪技巧，能够让学生更好的了解高铁乘务员的面试标准要求，为今后的职业生涯奠定基础。</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4990">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2</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latin typeface="宋体" panose="02010600030101010101" pitchFamily="2" charset="-122"/>
                          <a:ea typeface="宋体" panose="02010600030101010101" pitchFamily="2" charset="-122"/>
                          <a:cs typeface="宋体" panose="02010600030101010101" pitchFamily="2" charset="-122"/>
                        </a:rPr>
                        <a:t>高速铁路设备及运用</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能够完整的介绍高速铁路线路以及车辆、车站的基本设备，基本的设备使用方法。系统的概述了现在高速铁路的发展以及高速铁路车辆的发展认知。通过本课程的学习使学生世界高速铁路的发展，了解高速铁路在我国经济发展的地位和作用，使学生掌握高速铁路基本知识、基本技能，提高学生的自身素质，培养学生对高速铁路的兴趣爱好，养成热爱专业岗位的习惯。</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44980">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3</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高速铁路设备及运用</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能够完整的介绍高速铁路线路以及车辆、车站的基本设备，基本的设备使用方法。系统的概述了现在高速铁路的发展以及高速铁路车辆的发展认知。通过本课程的学习使学生世界高速铁路的发展，了解高速铁路在我国经济发展的地位和作用</a:t>
                      </a:r>
                      <a:r>
                        <a:rPr lang="zh-CN" altLang="en-US" sz="1800" b="0">
                          <a:latin typeface="宋体" panose="02010600030101010101" pitchFamily="2" charset="-122"/>
                          <a:ea typeface="宋体" panose="02010600030101010101" pitchFamily="2" charset="-122"/>
                          <a:cs typeface="宋体" panose="02010600030101010101" pitchFamily="2" charset="-122"/>
                        </a:rPr>
                        <a:t>。</a:t>
                      </a:r>
                      <a:endParaRPr lang="zh-CN"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 name="表格 3"/>
          <p:cNvGraphicFramePr/>
          <p:nvPr/>
        </p:nvGraphicFramePr>
        <p:xfrm>
          <a:off x="295910" y="339090"/>
          <a:ext cx="8601075" cy="5402580"/>
        </p:xfrm>
        <a:graphic>
          <a:graphicData uri="http://schemas.openxmlformats.org/drawingml/2006/table">
            <a:tbl>
              <a:tblPr firstRow="1" bandRow="1">
                <a:tableStyleId>{5940675A-B579-460E-94D1-54222C63F5DA}</a:tableStyleId>
              </a:tblPr>
              <a:tblGrid>
                <a:gridCol w="557530"/>
                <a:gridCol w="1274445"/>
                <a:gridCol w="6769100"/>
              </a:tblGrid>
              <a:tr h="2043430">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4</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latin typeface="宋体" panose="02010600030101010101" pitchFamily="2" charset="-122"/>
                          <a:ea typeface="宋体" panose="02010600030101010101" pitchFamily="2" charset="-122"/>
                          <a:cs typeface="宋体" panose="02010600030101010101" pitchFamily="2" charset="-122"/>
                        </a:rPr>
                        <a:t>轨道交通运营心理学</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系统的介绍了心理学基础、运输心理学基础知识、客服人员心理素质培养、旅客心理活动认知、运输安全心理学、轨道交通运营过程中旅客及客运服务工作人员的心理活动现象及其规律等章节。通过本课程的学习，使学生能够提高自身的专业知识水平，了解旅客在乘车过程中的各种各样的心理活动，加强了自身的心理修养和管理。</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43050">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5</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latin typeface="宋体" panose="02010600030101010101" pitchFamily="2" charset="-122"/>
                          <a:ea typeface="宋体" panose="02010600030101010101" pitchFamily="2" charset="-122"/>
                          <a:cs typeface="宋体" panose="02010600030101010101" pitchFamily="2" charset="-122"/>
                        </a:rPr>
                        <a:t>高速铁路客运组织</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的主要内容包括：客运工作法律法规、售票作业、高铁车站客运组织、动车乘务组织、高铁客运站应急处理等章节。通过本课程的学习使学生能够对铁路客运组织有更加深刻的了解，能够提升学生的专业知识水平，为今后更好的服务旅客打下坚实的基础。</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726440">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6</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latin typeface="宋体" panose="02010600030101010101" pitchFamily="2" charset="-122"/>
                          <a:ea typeface="宋体" panose="02010600030101010101" pitchFamily="2" charset="-122"/>
                          <a:cs typeface="宋体" panose="02010600030101010101" pitchFamily="2" charset="-122"/>
                        </a:rPr>
                        <a:t>高速铁路乘务实务</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该课程完整的介绍了高铁乘务员岗位的工作，系统的阐述了票价计算、退票、改签以及违章乘车的处理办法。</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89660">
                <a:tc>
                  <a:txBody>
                    <a:bodyPr/>
                    <a:p>
                      <a:pPr indent="0" algn="ctr">
                        <a:buNone/>
                      </a:pPr>
                      <a:r>
                        <a:rPr lang="en-US" altLang="en-US" sz="1800" b="0">
                          <a:latin typeface="宋体" panose="02010600030101010101" pitchFamily="2" charset="-122"/>
                          <a:ea typeface="宋体" panose="02010600030101010101" pitchFamily="2" charset="-122"/>
                          <a:cs typeface="宋体" panose="02010600030101010101" pitchFamily="2" charset="-122"/>
                        </a:rPr>
                        <a:t>7</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1800" b="0">
                          <a:latin typeface="宋体" panose="02010600030101010101" pitchFamily="2" charset="-122"/>
                          <a:ea typeface="宋体" panose="02010600030101010101" pitchFamily="2" charset="-122"/>
                          <a:cs typeface="宋体" panose="02010600030101010101" pitchFamily="2" charset="-122"/>
                        </a:rPr>
                        <a:t>高速铁路行车组织</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1800" b="0">
                          <a:latin typeface="宋体" panose="02010600030101010101" pitchFamily="2" charset="-122"/>
                          <a:ea typeface="宋体" panose="02010600030101010101" pitchFamily="2" charset="-122"/>
                          <a:cs typeface="宋体" panose="02010600030101010101" pitchFamily="2" charset="-122"/>
                        </a:rPr>
                        <a:t>该课程能够完整的介绍高速铁路车辆、车站的基本设备，基本的行车组织。系统的概述了现在高速铁路行车组织的发展以及高速铁路车辆的发展认知。</a:t>
                      </a:r>
                      <a:endParaRPr lang="en-US" altLang="en-US" sz="1800" b="0">
                        <a:latin typeface="宋体" panose="02010600030101010101" pitchFamily="2" charset="-122"/>
                        <a:ea typeface="宋体" panose="02010600030101010101" pitchFamily="2" charset="-122"/>
                        <a:cs typeface="宋体" panose="02010600030101010101" pitchFamily="2" charset="-122"/>
                      </a:endParaRPr>
                    </a:p>
                  </a:txBody>
                  <a:tcPr marL="68580" marR="68580" marT="0" marB="0" vert="horz"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16632"/>
            <a:ext cx="8064896" cy="576064"/>
          </a:xfrm>
        </p:spPr>
        <p:txBody>
          <a:bodyPr>
            <a:normAutofit fontScale="90000"/>
          </a:bodyPr>
          <a:lstStyle/>
          <a:p>
            <a:r>
              <a:rPr lang="en-US" altLang="zh-CN" sz="3600" dirty="0"/>
              <a:t>3</a:t>
            </a:r>
            <a:r>
              <a:rPr lang="zh-CN" altLang="en-US" sz="3600" dirty="0" smtClean="0"/>
              <a:t>、商务通识课程</a:t>
            </a:r>
            <a:r>
              <a:rPr lang="en-US" altLang="zh-CN" sz="3600" dirty="0" smtClean="0"/>
              <a:t>(ABE</a:t>
            </a:r>
            <a:r>
              <a:rPr lang="zh-CN" altLang="en-US" sz="3600" dirty="0" smtClean="0"/>
              <a:t>课程</a:t>
            </a:r>
            <a:r>
              <a:rPr lang="en-US" altLang="zh-CN" sz="3600" dirty="0" smtClean="0"/>
              <a:t>)</a:t>
            </a:r>
            <a:r>
              <a:rPr lang="zh-CN" altLang="en-US" sz="3600" dirty="0" smtClean="0"/>
              <a:t> （</a:t>
            </a:r>
            <a:r>
              <a:rPr lang="en-US" altLang="zh-CN" sz="3600" dirty="0" smtClean="0"/>
              <a:t>20</a:t>
            </a:r>
            <a:r>
              <a:rPr lang="zh-CN" altLang="en-US" sz="3600" dirty="0" smtClean="0"/>
              <a:t>分）</a:t>
            </a:r>
            <a:endParaRPr lang="zh-CN" altLang="en-US" sz="2200" dirty="0">
              <a:solidFill>
                <a:srgbClr val="FF0000"/>
              </a:solidFill>
            </a:endParaRPr>
          </a:p>
        </p:txBody>
      </p:sp>
      <p:graphicFrame>
        <p:nvGraphicFramePr>
          <p:cNvPr id="4" name="内容占位符 3"/>
          <p:cNvGraphicFramePr>
            <a:graphicFrameLocks noGrp="1"/>
          </p:cNvGraphicFramePr>
          <p:nvPr>
            <p:ph idx="1"/>
          </p:nvPr>
        </p:nvGraphicFramePr>
        <p:xfrm>
          <a:off x="899592" y="692699"/>
          <a:ext cx="7200800" cy="5473011"/>
        </p:xfrm>
        <a:graphic>
          <a:graphicData uri="http://schemas.openxmlformats.org/drawingml/2006/table">
            <a:tbl>
              <a:tblPr firstRow="1" bandRow="1">
                <a:tableStyleId>{5C22544A-7EE6-4342-B048-85BDC9FD1C3A}</a:tableStyleId>
              </a:tblPr>
              <a:tblGrid>
                <a:gridCol w="1828134"/>
                <a:gridCol w="1700258"/>
                <a:gridCol w="1080120"/>
                <a:gridCol w="1296144"/>
                <a:gridCol w="1296144"/>
              </a:tblGrid>
              <a:tr h="394291">
                <a:tc>
                  <a:txBody>
                    <a:bodyPr/>
                    <a:lstStyle/>
                    <a:p>
                      <a:pPr algn="ctr"/>
                      <a:r>
                        <a:rPr lang="zh-CN" altLang="en-US" sz="1600" dirty="0" smtClean="0"/>
                        <a:t>课程名称</a:t>
                      </a:r>
                      <a:endParaRPr lang="zh-CN" altLang="en-US" sz="1600" dirty="0"/>
                    </a:p>
                  </a:txBody>
                  <a:tcPr/>
                </a:tc>
                <a:tc>
                  <a:txBody>
                    <a:bodyPr/>
                    <a:lstStyle/>
                    <a:p>
                      <a:pPr algn="ctr"/>
                      <a:r>
                        <a:rPr lang="zh-CN" altLang="en-US" sz="1600" dirty="0" smtClean="0"/>
                        <a:t>课程代码 </a:t>
                      </a:r>
                      <a:endParaRPr lang="zh-CN" altLang="en-US" sz="1600" dirty="0"/>
                    </a:p>
                  </a:txBody>
                  <a:tcPr/>
                </a:tc>
                <a:tc>
                  <a:txBody>
                    <a:bodyPr/>
                    <a:lstStyle/>
                    <a:p>
                      <a:pPr algn="ctr"/>
                      <a:r>
                        <a:rPr lang="zh-CN" altLang="en-US" sz="1600" dirty="0" smtClean="0"/>
                        <a:t>学分</a:t>
                      </a:r>
                      <a:endParaRPr lang="zh-CN" altLang="en-US" sz="1600" dirty="0" smtClean="0"/>
                    </a:p>
                  </a:txBody>
                  <a:tcPr/>
                </a:tc>
                <a:tc>
                  <a:txBody>
                    <a:bodyPr/>
                    <a:lstStyle/>
                    <a:p>
                      <a:pPr algn="ctr"/>
                      <a:r>
                        <a:rPr lang="zh-CN" altLang="en-US" sz="1600" dirty="0" smtClean="0"/>
                        <a:t>开课学期</a:t>
                      </a:r>
                      <a:endParaRPr lang="zh-CN" altLang="en-US" sz="1600" dirty="0"/>
                    </a:p>
                  </a:txBody>
                  <a:tcPr/>
                </a:tc>
                <a:tc>
                  <a:txBody>
                    <a:bodyPr/>
                    <a:lstStyle/>
                    <a:p>
                      <a:pPr algn="ctr"/>
                      <a:r>
                        <a:rPr lang="zh-CN" altLang="en-US" sz="1600" dirty="0" smtClean="0"/>
                        <a:t>性质</a:t>
                      </a:r>
                      <a:endParaRPr lang="zh-CN" altLang="en-US" sz="1600" dirty="0"/>
                    </a:p>
                  </a:txBody>
                  <a:tcPr/>
                </a:tc>
              </a:tr>
              <a:tr h="325786">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Introduction to Quantitative </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Methods</a:t>
                      </a:r>
                      <a:r>
                        <a:rPr lang="en-US" altLang="zh-CN" sz="1100" kern="0" dirty="0" smtClean="0">
                          <a:solidFill>
                            <a:schemeClr val="tx1"/>
                          </a:solidFill>
                          <a:latin typeface="宋体" panose="02010600030101010101" pitchFamily="2" charset="-122"/>
                          <a:ea typeface="+mn-ea"/>
                          <a:cs typeface="宋体" panose="02010600030101010101" pitchFamily="2" charset="-122"/>
                        </a:rPr>
                        <a:t>(IQM) (L4)</a:t>
                      </a:r>
                      <a:r>
                        <a:rPr lang="zh-CN" altLang="en-US" sz="1100" kern="0" dirty="0" smtClean="0">
                          <a:solidFill>
                            <a:schemeClr val="tx1"/>
                          </a:solidFill>
                          <a:latin typeface="宋体" panose="02010600030101010101" pitchFamily="2" charset="-122"/>
                          <a:ea typeface="+mn-ea"/>
                          <a:cs typeface="宋体" panose="02010600030101010101" pitchFamily="2" charset="-122"/>
                        </a:rPr>
                        <a:t>定量分析概论</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ACC 814</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algn="ctr" fontAlgn="ct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Dynamic Business </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Environments(DBE)</a:t>
                      </a:r>
                      <a:r>
                        <a:rPr lang="en-US" altLang="zh-CN" sz="1100" kern="0" dirty="0" smtClean="0">
                          <a:solidFill>
                            <a:schemeClr val="tx1"/>
                          </a:solidFill>
                          <a:latin typeface="宋体" panose="02010600030101010101" pitchFamily="2" charset="-122"/>
                          <a:ea typeface="+mn-ea"/>
                          <a:cs typeface="宋体" panose="02010600030101010101" pitchFamily="2" charset="-122"/>
                        </a:rPr>
                        <a:t> (L4)</a:t>
                      </a:r>
                      <a:r>
                        <a:rPr lang="zh-CN" altLang="en-US" sz="1100" kern="0" dirty="0" smtClean="0">
                          <a:solidFill>
                            <a:schemeClr val="tx1"/>
                          </a:solidFill>
                          <a:latin typeface="宋体" panose="02010600030101010101" pitchFamily="2" charset="-122"/>
                          <a:ea typeface="+mn-ea"/>
                          <a:cs typeface="宋体" panose="02010600030101010101" pitchFamily="2" charset="-122"/>
                        </a:rPr>
                        <a:t>动态商业环境</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404</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Enterprising </a:t>
                      </a:r>
                      <a:r>
                        <a:rPr lang="en-US" sz="1100" kern="0" dirty="0" err="1">
                          <a:solidFill>
                            <a:schemeClr val="tx1"/>
                          </a:solidFill>
                          <a:latin typeface="宋体" panose="02010600030101010101" pitchFamily="2" charset="-122"/>
                          <a:ea typeface="宋体" panose="02010600030101010101" pitchFamily="2" charset="-122"/>
                          <a:cs typeface="宋体" panose="02010600030101010101" pitchFamily="2" charset="-122"/>
                        </a:rPr>
                        <a:t>Organisations</a:t>
                      </a: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  (EO</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en-US" altLang="zh-CN" sz="1100" kern="0" dirty="0" smtClean="0">
                          <a:solidFill>
                            <a:schemeClr val="tx1"/>
                          </a:solidFill>
                          <a:latin typeface="宋体" panose="02010600030101010101" pitchFamily="2" charset="-122"/>
                          <a:ea typeface="+mn-ea"/>
                          <a:cs typeface="宋体" panose="02010600030101010101" pitchFamily="2" charset="-122"/>
                        </a:rPr>
                        <a:t> (L4)</a:t>
                      </a:r>
                      <a:r>
                        <a:rPr lang="zh-CN" altLang="en-US" sz="1100" kern="0" dirty="0" smtClean="0">
                          <a:solidFill>
                            <a:schemeClr val="tx1"/>
                          </a:solidFill>
                          <a:latin typeface="宋体" panose="02010600030101010101" pitchFamily="2" charset="-122"/>
                          <a:ea typeface="+mn-ea"/>
                          <a:cs typeface="宋体" panose="02010600030101010101" pitchFamily="2" charset="-122"/>
                        </a:rPr>
                        <a:t>企业组织</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405</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3</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288032">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Principles of Marketing Practice (PMP</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en-US" altLang="zh-CN" sz="1100" kern="0" dirty="0" smtClean="0">
                          <a:solidFill>
                            <a:schemeClr val="tx1"/>
                          </a:solidFill>
                          <a:latin typeface="宋体" panose="02010600030101010101" pitchFamily="2" charset="-122"/>
                          <a:ea typeface="+mn-ea"/>
                          <a:cs typeface="宋体" panose="02010600030101010101" pitchFamily="2" charset="-122"/>
                        </a:rPr>
                        <a:t> (L4)</a:t>
                      </a:r>
                      <a:r>
                        <a:rPr lang="zh-CN" altLang="en-US" sz="1100" kern="0" dirty="0" smtClean="0">
                          <a:solidFill>
                            <a:schemeClr val="tx1"/>
                          </a:solidFill>
                          <a:latin typeface="宋体" panose="02010600030101010101" pitchFamily="2" charset="-122"/>
                          <a:ea typeface="+mn-ea"/>
                          <a:cs typeface="宋体" panose="02010600030101010101" pitchFamily="2" charset="-122"/>
                        </a:rPr>
                        <a:t>营销实践原则</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401</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3</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432048">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International Business Economics and Markets (IBEM</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en-US" altLang="zh-CN" sz="1100" kern="0" dirty="0" smtClean="0">
                          <a:solidFill>
                            <a:schemeClr val="tx1"/>
                          </a:solidFill>
                          <a:latin typeface="宋体" panose="02010600030101010101" pitchFamily="2" charset="-122"/>
                          <a:ea typeface="+mn-ea"/>
                          <a:cs typeface="宋体" panose="02010600030101010101" pitchFamily="2" charset="-122"/>
                        </a:rPr>
                        <a:t> (L5)</a:t>
                      </a:r>
                      <a:r>
                        <a:rPr lang="zh-CN" altLang="en-US" sz="1100" kern="0" dirty="0" smtClean="0">
                          <a:solidFill>
                            <a:schemeClr val="tx1"/>
                          </a:solidFill>
                          <a:latin typeface="宋体" panose="02010600030101010101" pitchFamily="2" charset="-122"/>
                          <a:ea typeface="+mn-ea"/>
                          <a:cs typeface="宋体" panose="02010600030101010101" pitchFamily="2" charset="-122"/>
                        </a:rPr>
                        <a:t>国际商业经济学和市场</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409</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3</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288032">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Buyer and Consumer </a:t>
                      </a:r>
                      <a:r>
                        <a:rPr lang="en-US" sz="1100" kern="0" dirty="0" err="1">
                          <a:solidFill>
                            <a:schemeClr val="tx1"/>
                          </a:solidFill>
                          <a:latin typeface="宋体" panose="02010600030101010101" pitchFamily="2" charset="-122"/>
                          <a:ea typeface="宋体" panose="02010600030101010101" pitchFamily="2" charset="-122"/>
                          <a:cs typeface="宋体" panose="02010600030101010101" pitchFamily="2" charset="-122"/>
                        </a:rPr>
                        <a:t>Behaviour</a:t>
                      </a: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  (BCB</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en-US" altLang="zh-CN" sz="1100" kern="0" dirty="0" smtClean="0">
                          <a:solidFill>
                            <a:schemeClr val="tx1"/>
                          </a:solidFill>
                          <a:latin typeface="宋体" panose="02010600030101010101" pitchFamily="2" charset="-122"/>
                          <a:ea typeface="+mn-ea"/>
                          <a:cs typeface="宋体" panose="02010600030101010101" pitchFamily="2" charset="-122"/>
                        </a:rPr>
                        <a:t> (L5)</a:t>
                      </a:r>
                      <a:r>
                        <a:rPr lang="zh-CN" altLang="en-US" sz="1100" kern="0" dirty="0" smtClean="0">
                          <a:solidFill>
                            <a:schemeClr val="tx1"/>
                          </a:solidFill>
                          <a:latin typeface="宋体" panose="02010600030101010101" pitchFamily="2" charset="-122"/>
                          <a:ea typeface="+mn-ea"/>
                          <a:cs typeface="宋体" panose="02010600030101010101" pitchFamily="2" charset="-122"/>
                        </a:rPr>
                        <a:t>购买者和消费者行为学</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408</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4</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Human Resource Management (HRM</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en-US" altLang="zh-CN" sz="1100" kern="0" dirty="0" smtClean="0">
                          <a:solidFill>
                            <a:schemeClr val="tx1"/>
                          </a:solidFill>
                          <a:latin typeface="宋体" panose="02010600030101010101" pitchFamily="2" charset="-122"/>
                          <a:ea typeface="+mn-ea"/>
                          <a:cs typeface="宋体" panose="02010600030101010101" pitchFamily="2" charset="-122"/>
                        </a:rPr>
                        <a:t> (L5)</a:t>
                      </a:r>
                      <a:r>
                        <a:rPr lang="zh-CN" altLang="en-US" sz="1100" kern="0" dirty="0" smtClean="0">
                          <a:solidFill>
                            <a:schemeClr val="tx1"/>
                          </a:solidFill>
                          <a:latin typeface="宋体" panose="02010600030101010101" pitchFamily="2" charset="-122"/>
                          <a:ea typeface="+mn-ea"/>
                          <a:cs typeface="宋体" panose="02010600030101010101" pitchFamily="2" charset="-122"/>
                        </a:rPr>
                        <a:t>人力资源管理</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HRM 815</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4</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Integrated Marketing </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Communications(IMC)</a:t>
                      </a:r>
                      <a:r>
                        <a:rPr lang="zh-CN" altLang="en-US" sz="1100" kern="0" dirty="0" smtClean="0">
                          <a:solidFill>
                            <a:schemeClr val="tx1"/>
                          </a:solidFill>
                          <a:latin typeface="宋体" panose="02010600030101010101" pitchFamily="2" charset="-122"/>
                          <a:ea typeface="+mn-ea"/>
                          <a:cs typeface="宋体" panose="02010600030101010101" pitchFamily="2" charset="-122"/>
                        </a:rPr>
                        <a:t>整合营销传播 </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L5)   </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407</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effectLst/>
                          <a:latin typeface="宋体" panose="02010600030101010101" pitchFamily="2" charset="-122"/>
                          <a:ea typeface="宋体" panose="02010600030101010101" pitchFamily="2" charset="-122"/>
                          <a:cs typeface="Times New Roman" panose="02020603050405020304"/>
                        </a:rPr>
                        <a:t>4</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Managing Agile </a:t>
                      </a:r>
                      <a:r>
                        <a:rPr lang="en-US" sz="1100" kern="0" dirty="0" err="1">
                          <a:solidFill>
                            <a:schemeClr val="tx1"/>
                          </a:solidFill>
                          <a:latin typeface="宋体" panose="02010600030101010101" pitchFamily="2" charset="-122"/>
                          <a:ea typeface="宋体" panose="02010600030101010101" pitchFamily="2" charset="-122"/>
                          <a:cs typeface="宋体" panose="02010600030101010101" pitchFamily="2" charset="-122"/>
                        </a:rPr>
                        <a:t>Organisations</a:t>
                      </a: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 and </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People(MAOP</a:t>
                      </a: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)(L5</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1100" kern="0" dirty="0" smtClean="0">
                          <a:solidFill>
                            <a:schemeClr val="tx1"/>
                          </a:solidFill>
                          <a:latin typeface="宋体" panose="02010600030101010101" pitchFamily="2" charset="-122"/>
                          <a:ea typeface="+mn-ea"/>
                          <a:cs typeface="宋体" panose="02010600030101010101" pitchFamily="2" charset="-122"/>
                        </a:rPr>
                        <a:t>敏捷组织和人员管理</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406</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宋体" panose="02010600030101010101" pitchFamily="2" charset="-122"/>
                          <a:ea typeface="宋体" panose="02010600030101010101" pitchFamily="2" charset="-122"/>
                          <a:cs typeface="Times New Roman" panose="02020603050405020304"/>
                        </a:rPr>
                        <a:t>5</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Strategic </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Marketing(SM</a:t>
                      </a: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)(L6</a:t>
                      </a:r>
                      <a:r>
                        <a:rPr lang="en-US" sz="1100" kern="0" dirty="0" smtClean="0">
                          <a:solidFill>
                            <a:schemeClr val="tx1"/>
                          </a:solidFill>
                          <a:latin typeface="宋体" panose="02010600030101010101" pitchFamily="2" charset="-122"/>
                          <a:ea typeface="宋体" panose="02010600030101010101" pitchFamily="2" charset="-122"/>
                          <a:cs typeface="宋体" panose="02010600030101010101" pitchFamily="2" charset="-122"/>
                        </a:rPr>
                        <a:t>)</a:t>
                      </a:r>
                      <a:r>
                        <a:rPr lang="zh-CN" altLang="en-US" sz="1100" kern="0" dirty="0" smtClean="0">
                          <a:solidFill>
                            <a:schemeClr val="tx1"/>
                          </a:solidFill>
                          <a:latin typeface="宋体" panose="02010600030101010101" pitchFamily="2" charset="-122"/>
                          <a:ea typeface="+mn-ea"/>
                          <a:cs typeface="宋体" panose="02010600030101010101" pitchFamily="2" charset="-122"/>
                        </a:rPr>
                        <a:t>战略市场营销 </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100" kern="0" dirty="0">
                          <a:solidFill>
                            <a:schemeClr val="tx1"/>
                          </a:solidFill>
                          <a:latin typeface="宋体" panose="02010600030101010101" pitchFamily="2" charset="-122"/>
                          <a:ea typeface="宋体" panose="02010600030101010101" pitchFamily="2" charset="-122"/>
                          <a:cs typeface="宋体" panose="02010600030101010101" pitchFamily="2" charset="-122"/>
                        </a:rPr>
                        <a:t>ABE 412</a:t>
                      </a:r>
                      <a:endParaRPr lang="zh-CN" sz="1100" kern="100" dirty="0">
                        <a:solidFill>
                          <a:schemeClr val="tx1"/>
                        </a:solidFill>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Calibri" panose="020F0502020204030204"/>
                          <a:ea typeface="宋体" panose="02010600030101010101" pitchFamily="2" charset="-122"/>
                          <a:cs typeface="Times New Roman" panose="02020603050405020304"/>
                        </a:rPr>
                        <a:t>2</a:t>
                      </a:r>
                      <a:endParaRPr lang="zh-CN" sz="110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smtClean="0">
                          <a:solidFill>
                            <a:srgbClr val="000000"/>
                          </a:solidFill>
                          <a:effectLst/>
                          <a:latin typeface="宋体" panose="02010600030101010101" pitchFamily="2" charset="-122"/>
                          <a:ea typeface="宋体" panose="02010600030101010101" pitchFamily="2" charset="-122"/>
                          <a:cs typeface="Times New Roman" panose="02020603050405020304"/>
                        </a:rPr>
                        <a:t>5</a:t>
                      </a:r>
                      <a:endParaRPr lang="zh-CN" sz="110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专业必修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0" y="188640"/>
            <a:ext cx="9036496" cy="6552728"/>
          </a:xfrm>
        </p:spPr>
        <p:txBody>
          <a:bodyPr/>
          <a:lstStyle/>
          <a:p>
            <a:r>
              <a:rPr lang="en-US" altLang="zh-CN" dirty="0" smtClean="0"/>
              <a:t>         </a:t>
            </a:r>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a:buNone/>
            </a:pPr>
            <a:r>
              <a:rPr lang="en-US" altLang="zh-CN" b="1" dirty="0" smtClean="0"/>
              <a:t>ABE</a:t>
            </a:r>
            <a:r>
              <a:rPr lang="zh-CN" altLang="en-US" b="1" dirty="0" smtClean="0"/>
              <a:t>课程</a:t>
            </a:r>
            <a:endParaRPr lang="zh-CN" altLang="en-US" b="1" dirty="0"/>
          </a:p>
        </p:txBody>
      </p:sp>
      <p:sp>
        <p:nvSpPr>
          <p:cNvPr id="6" name="左大括号 5"/>
          <p:cNvSpPr/>
          <p:nvPr/>
        </p:nvSpPr>
        <p:spPr>
          <a:xfrm>
            <a:off x="1619672" y="1196752"/>
            <a:ext cx="360040" cy="5040560"/>
          </a:xfrm>
          <a:prstGeom prst="leftBrace">
            <a:avLst>
              <a:gd name="adj1" fmla="val 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b="1" dirty="0"/>
          </a:p>
        </p:txBody>
      </p:sp>
      <p:sp>
        <p:nvSpPr>
          <p:cNvPr id="7" name="TextBox 6"/>
          <p:cNvSpPr txBox="1"/>
          <p:nvPr/>
        </p:nvSpPr>
        <p:spPr>
          <a:xfrm>
            <a:off x="1979712" y="908720"/>
            <a:ext cx="1296144" cy="646331"/>
          </a:xfrm>
          <a:prstGeom prst="rect">
            <a:avLst/>
          </a:prstGeom>
          <a:noFill/>
        </p:spPr>
        <p:txBody>
          <a:bodyPr wrap="square" rtlCol="0">
            <a:spAutoFit/>
          </a:bodyPr>
          <a:lstStyle/>
          <a:p>
            <a:r>
              <a:rPr lang="en-US" altLang="zh-CN" b="1" dirty="0" smtClean="0"/>
              <a:t>Level 4</a:t>
            </a:r>
            <a:endParaRPr lang="en-US" altLang="zh-CN" b="1" dirty="0" smtClean="0"/>
          </a:p>
          <a:p>
            <a:r>
              <a:rPr lang="zh-CN" altLang="en-US" b="1" dirty="0" smtClean="0"/>
              <a:t>等级</a:t>
            </a:r>
            <a:r>
              <a:rPr lang="en-US" altLang="zh-CN" b="1" dirty="0" smtClean="0"/>
              <a:t>4</a:t>
            </a:r>
            <a:endParaRPr lang="zh-CN" altLang="en-US" sz="1400" b="1" dirty="0"/>
          </a:p>
        </p:txBody>
      </p:sp>
      <p:sp>
        <p:nvSpPr>
          <p:cNvPr id="9" name="左大括号 8"/>
          <p:cNvSpPr/>
          <p:nvPr/>
        </p:nvSpPr>
        <p:spPr>
          <a:xfrm>
            <a:off x="2843808" y="260648"/>
            <a:ext cx="72008" cy="201622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左大括号 9"/>
          <p:cNvSpPr/>
          <p:nvPr/>
        </p:nvSpPr>
        <p:spPr>
          <a:xfrm>
            <a:off x="2843808" y="2780928"/>
            <a:ext cx="72008" cy="273630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TextBox 10"/>
          <p:cNvSpPr txBox="1"/>
          <p:nvPr/>
        </p:nvSpPr>
        <p:spPr>
          <a:xfrm>
            <a:off x="2987824" y="188640"/>
            <a:ext cx="6048672" cy="2308324"/>
          </a:xfrm>
          <a:prstGeom prst="rect">
            <a:avLst/>
          </a:prstGeom>
          <a:noFill/>
        </p:spPr>
        <p:txBody>
          <a:bodyPr wrap="square" rtlCol="0">
            <a:spAutoFit/>
          </a:bodyPr>
          <a:lstStyle/>
          <a:p>
            <a:r>
              <a:rPr lang="en-US" altLang="zh-CN" b="1" kern="0" dirty="0" smtClean="0">
                <a:solidFill>
                  <a:srgbClr val="FF0000"/>
                </a:solidFill>
                <a:latin typeface="宋体" panose="02010600030101010101" pitchFamily="2" charset="-122"/>
                <a:cs typeface="宋体" panose="02010600030101010101" pitchFamily="2" charset="-122"/>
              </a:rPr>
              <a:t>I</a:t>
            </a:r>
            <a:r>
              <a:rPr lang="en-US" altLang="zh-CN" b="1" kern="0" dirty="0" smtClean="0">
                <a:latin typeface="宋体" panose="02010600030101010101" pitchFamily="2" charset="-122"/>
                <a:cs typeface="宋体" panose="02010600030101010101" pitchFamily="2" charset="-122"/>
              </a:rPr>
              <a:t>ntroduction to </a:t>
            </a:r>
            <a:r>
              <a:rPr lang="en-US" altLang="zh-CN" b="1" kern="0" dirty="0" smtClean="0">
                <a:solidFill>
                  <a:srgbClr val="FF0000"/>
                </a:solidFill>
                <a:latin typeface="宋体" panose="02010600030101010101" pitchFamily="2" charset="-122"/>
                <a:cs typeface="宋体" panose="02010600030101010101" pitchFamily="2" charset="-122"/>
              </a:rPr>
              <a:t>Q</a:t>
            </a:r>
            <a:r>
              <a:rPr lang="en-US" altLang="zh-CN" b="1" kern="0" dirty="0" smtClean="0">
                <a:latin typeface="宋体" panose="02010600030101010101" pitchFamily="2" charset="-122"/>
                <a:cs typeface="宋体" panose="02010600030101010101" pitchFamily="2" charset="-122"/>
              </a:rPr>
              <a:t>uantitative </a:t>
            </a: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ethods(</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IQM</a:t>
            </a:r>
            <a:r>
              <a:rPr lang="en-US" altLang="zh-CN" b="1" kern="0" dirty="0" smtClean="0">
                <a:latin typeface="宋体" panose="02010600030101010101" pitchFamily="2" charset="-122"/>
                <a:cs typeface="宋体" panose="02010600030101010101" pitchFamily="2" charset="-122"/>
              </a:rPr>
              <a:t>)</a:t>
            </a:r>
            <a:endParaRPr lang="en-US" altLang="zh-CN" b="1" kern="0" dirty="0" smtClean="0">
              <a:latin typeface="宋体" panose="02010600030101010101" pitchFamily="2" charset="-122"/>
              <a:cs typeface="宋体" panose="02010600030101010101" pitchFamily="2" charset="-122"/>
            </a:endParaRPr>
          </a:p>
          <a:p>
            <a:r>
              <a:rPr lang="zh-CN" altLang="en-US" b="1" kern="0" dirty="0" smtClean="0">
                <a:latin typeface="宋体" panose="02010600030101010101" pitchFamily="2" charset="-122"/>
                <a:cs typeface="宋体" panose="02010600030101010101" pitchFamily="2" charset="-122"/>
              </a:rPr>
              <a:t>定量分析概</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endParaRPr lang="en-US" altLang="zh-CN" b="1" dirty="0" smtClean="0">
              <a:solidFill>
                <a:srgbClr val="00B050"/>
              </a:solidFill>
            </a:endParaRPr>
          </a:p>
          <a:p>
            <a:r>
              <a:rPr lang="en-US" altLang="zh-CN" b="1" kern="0" dirty="0" smtClean="0">
                <a:solidFill>
                  <a:srgbClr val="FF0000"/>
                </a:solidFill>
                <a:latin typeface="宋体" panose="02010600030101010101" pitchFamily="2" charset="-122"/>
                <a:cs typeface="宋体" panose="02010600030101010101" pitchFamily="2" charset="-122"/>
              </a:rPr>
              <a:t>D</a:t>
            </a:r>
            <a:r>
              <a:rPr lang="en-US" altLang="zh-CN" b="1" kern="0" dirty="0" smtClean="0">
                <a:latin typeface="宋体" panose="02010600030101010101" pitchFamily="2" charset="-122"/>
                <a:cs typeface="宋体" panose="02010600030101010101" pitchFamily="2" charset="-122"/>
              </a:rPr>
              <a:t>ynamic </a:t>
            </a:r>
            <a:r>
              <a:rPr lang="en-US" altLang="zh-CN" b="1" kern="0" dirty="0" smtClean="0">
                <a:solidFill>
                  <a:srgbClr val="FF0000"/>
                </a:solidFill>
                <a:latin typeface="宋体" panose="02010600030101010101" pitchFamily="2" charset="-122"/>
                <a:cs typeface="宋体" panose="02010600030101010101" pitchFamily="2" charset="-122"/>
              </a:rPr>
              <a:t>B</a:t>
            </a:r>
            <a:r>
              <a:rPr lang="en-US" altLang="zh-CN" b="1" kern="0" dirty="0" smtClean="0">
                <a:latin typeface="宋体" panose="02010600030101010101" pitchFamily="2" charset="-122"/>
                <a:cs typeface="宋体" panose="02010600030101010101" pitchFamily="2" charset="-122"/>
              </a:rPr>
              <a:t>usiness </a:t>
            </a:r>
            <a:r>
              <a:rPr lang="en-US" altLang="zh-CN" b="1" kern="0" dirty="0" smtClean="0">
                <a:solidFill>
                  <a:srgbClr val="FF0000"/>
                </a:solidFill>
                <a:latin typeface="宋体" panose="02010600030101010101" pitchFamily="2" charset="-122"/>
                <a:cs typeface="宋体" panose="02010600030101010101" pitchFamily="2" charset="-122"/>
              </a:rPr>
              <a:t>E</a:t>
            </a:r>
            <a:r>
              <a:rPr lang="en-US" altLang="zh-CN" b="1" kern="0" dirty="0" smtClean="0">
                <a:latin typeface="宋体" panose="02010600030101010101" pitchFamily="2" charset="-122"/>
                <a:cs typeface="宋体" panose="02010600030101010101" pitchFamily="2" charset="-122"/>
              </a:rPr>
              <a:t>nvironments(</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DBE</a:t>
            </a:r>
            <a:r>
              <a:rPr lang="en-US" altLang="zh-CN" b="1" kern="0" dirty="0" smtClean="0">
                <a:latin typeface="宋体" panose="02010600030101010101" pitchFamily="2" charset="-122"/>
                <a:cs typeface="宋体" panose="02010600030101010101" pitchFamily="2" charset="-122"/>
              </a:rPr>
              <a:t>)</a:t>
            </a:r>
            <a:endParaRPr lang="en-US" altLang="zh-CN" b="1" kern="0" dirty="0" smtClean="0">
              <a:latin typeface="宋体" panose="02010600030101010101" pitchFamily="2" charset="-122"/>
              <a:cs typeface="宋体" panose="02010600030101010101" pitchFamily="2" charset="-122"/>
            </a:endParaRPr>
          </a:p>
          <a:p>
            <a:r>
              <a:rPr lang="zh-CN" altLang="en-US" b="1" kern="0" dirty="0" smtClean="0">
                <a:latin typeface="宋体" panose="02010600030101010101" pitchFamily="2" charset="-122"/>
                <a:cs typeface="宋体" panose="02010600030101010101" pitchFamily="2" charset="-122"/>
              </a:rPr>
              <a:t>动态商业环</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r>
              <a:rPr lang="en-US" altLang="zh-CN" b="1" dirty="0" smtClean="0">
                <a:solidFill>
                  <a:srgbClr val="00B050"/>
                </a:solidFill>
              </a:rPr>
              <a:t>     </a:t>
            </a:r>
            <a:endParaRPr lang="en-US" altLang="zh-CN" b="1" dirty="0" smtClean="0">
              <a:solidFill>
                <a:srgbClr val="00B050"/>
              </a:solidFill>
            </a:endParaRPr>
          </a:p>
          <a:p>
            <a:r>
              <a:rPr lang="en-US" altLang="zh-CN" b="1" kern="0" dirty="0" smtClean="0">
                <a:solidFill>
                  <a:srgbClr val="FF0000"/>
                </a:solidFill>
                <a:latin typeface="宋体" panose="02010600030101010101" pitchFamily="2" charset="-122"/>
                <a:cs typeface="宋体" panose="02010600030101010101" pitchFamily="2" charset="-122"/>
              </a:rPr>
              <a:t>E</a:t>
            </a:r>
            <a:r>
              <a:rPr lang="en-US" altLang="zh-CN" b="1" kern="0" dirty="0" smtClean="0">
                <a:latin typeface="宋体" panose="02010600030101010101" pitchFamily="2" charset="-122"/>
                <a:cs typeface="宋体" panose="02010600030101010101" pitchFamily="2" charset="-122"/>
              </a:rPr>
              <a:t>nterprising </a:t>
            </a:r>
            <a:r>
              <a:rPr lang="en-US" altLang="zh-CN" b="1" kern="0" dirty="0" err="1" smtClean="0">
                <a:solidFill>
                  <a:srgbClr val="FF0000"/>
                </a:solidFill>
                <a:latin typeface="宋体" panose="02010600030101010101" pitchFamily="2" charset="-122"/>
                <a:cs typeface="宋体" panose="02010600030101010101" pitchFamily="2" charset="-122"/>
              </a:rPr>
              <a:t>O</a:t>
            </a:r>
            <a:r>
              <a:rPr lang="en-US" altLang="zh-CN" b="1" kern="0" dirty="0" err="1" smtClean="0">
                <a:latin typeface="宋体" panose="02010600030101010101" pitchFamily="2" charset="-122"/>
                <a:cs typeface="宋体" panose="02010600030101010101" pitchFamily="2" charset="-122"/>
              </a:rPr>
              <a:t>rganisations</a:t>
            </a:r>
            <a:r>
              <a:rPr lang="en-US" altLang="zh-CN" b="1" kern="0" dirty="0" smtClean="0">
                <a:latin typeface="宋体" panose="02010600030101010101" pitchFamily="2" charset="-122"/>
                <a:cs typeface="宋体" panose="02010600030101010101" pitchFamily="2" charset="-122"/>
              </a:rPr>
              <a:t>(</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EO</a:t>
            </a:r>
            <a:r>
              <a:rPr lang="en-US" altLang="zh-CN" b="1" kern="0" dirty="0" smtClean="0">
                <a:latin typeface="宋体" panose="02010600030101010101" pitchFamily="2" charset="-122"/>
                <a:cs typeface="宋体" panose="02010600030101010101" pitchFamily="2" charset="-122"/>
              </a:rPr>
              <a:t>)</a:t>
            </a:r>
            <a:endParaRPr lang="en-US" altLang="zh-CN" b="1" kern="0" dirty="0" smtClean="0">
              <a:latin typeface="宋体" panose="02010600030101010101" pitchFamily="2" charset="-122"/>
              <a:cs typeface="宋体" panose="02010600030101010101" pitchFamily="2" charset="-122"/>
            </a:endParaRPr>
          </a:p>
          <a:p>
            <a:r>
              <a:rPr lang="zh-CN" altLang="en-US" b="1" kern="0" dirty="0" smtClean="0">
                <a:latin typeface="宋体" panose="02010600030101010101" pitchFamily="2" charset="-122"/>
                <a:cs typeface="宋体" panose="02010600030101010101" pitchFamily="2" charset="-122"/>
              </a:rPr>
              <a:t>企业组织</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endParaRPr lang="en-US" altLang="zh-CN" b="1" dirty="0" smtClean="0">
              <a:solidFill>
                <a:srgbClr val="00B050"/>
              </a:solidFill>
            </a:endParaRPr>
          </a:p>
          <a:p>
            <a:r>
              <a:rPr lang="en-US" altLang="zh-CN" b="1" kern="0" dirty="0" smtClean="0">
                <a:solidFill>
                  <a:srgbClr val="FF0000"/>
                </a:solidFill>
                <a:latin typeface="宋体" panose="02010600030101010101" pitchFamily="2" charset="-122"/>
                <a:cs typeface="宋体" panose="02010600030101010101" pitchFamily="2" charset="-122"/>
              </a:rPr>
              <a:t>P</a:t>
            </a:r>
            <a:r>
              <a:rPr lang="en-US" altLang="zh-CN" b="1" kern="0" dirty="0" smtClean="0">
                <a:latin typeface="宋体" panose="02010600030101010101" pitchFamily="2" charset="-122"/>
                <a:cs typeface="宋体" panose="02010600030101010101" pitchFamily="2" charset="-122"/>
              </a:rPr>
              <a:t>rinciples of </a:t>
            </a: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arketing </a:t>
            </a:r>
            <a:r>
              <a:rPr lang="en-US" altLang="zh-CN" b="1" kern="0" dirty="0" smtClean="0">
                <a:solidFill>
                  <a:srgbClr val="FF0000"/>
                </a:solidFill>
                <a:latin typeface="宋体" panose="02010600030101010101" pitchFamily="2" charset="-122"/>
                <a:cs typeface="宋体" panose="02010600030101010101" pitchFamily="2" charset="-122"/>
              </a:rPr>
              <a:t>P</a:t>
            </a:r>
            <a:r>
              <a:rPr lang="en-US" altLang="zh-CN" b="1" kern="0" dirty="0" smtClean="0">
                <a:latin typeface="宋体" panose="02010600030101010101" pitchFamily="2" charset="-122"/>
                <a:cs typeface="宋体" panose="02010600030101010101" pitchFamily="2" charset="-122"/>
              </a:rPr>
              <a:t>ractice (</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PMP</a:t>
            </a:r>
            <a:r>
              <a:rPr lang="en-US" altLang="zh-CN" b="1" kern="0" dirty="0" smtClean="0">
                <a:latin typeface="宋体" panose="02010600030101010101" pitchFamily="2" charset="-122"/>
                <a:cs typeface="宋体" panose="02010600030101010101" pitchFamily="2" charset="-122"/>
              </a:rPr>
              <a:t>) </a:t>
            </a:r>
            <a:endParaRPr lang="en-US" altLang="zh-CN" b="1" kern="0" dirty="0" smtClean="0">
              <a:latin typeface="宋体" panose="02010600030101010101" pitchFamily="2" charset="-122"/>
              <a:cs typeface="宋体" panose="02010600030101010101" pitchFamily="2" charset="-122"/>
            </a:endParaRPr>
          </a:p>
          <a:p>
            <a:r>
              <a:rPr lang="zh-CN" altLang="en-US" b="1" kern="0" dirty="0" smtClean="0">
                <a:latin typeface="宋体" panose="02010600030101010101" pitchFamily="2" charset="-122"/>
                <a:cs typeface="宋体" panose="02010600030101010101" pitchFamily="2" charset="-122"/>
              </a:rPr>
              <a:t>营销实践原则</a:t>
            </a:r>
            <a:r>
              <a:rPr lang="zh-CN" altLang="en-US" b="1" dirty="0" smtClean="0">
                <a:solidFill>
                  <a:srgbClr val="00B050"/>
                </a:solidFill>
              </a:rPr>
              <a:t>（</a:t>
            </a:r>
            <a:r>
              <a:rPr lang="en-US" altLang="zh-CN" b="1" dirty="0" smtClean="0">
                <a:solidFill>
                  <a:srgbClr val="00B050"/>
                </a:solidFill>
              </a:rPr>
              <a:t>2</a:t>
            </a:r>
            <a:r>
              <a:rPr lang="zh-CN" altLang="en-US" b="1" dirty="0" smtClean="0">
                <a:solidFill>
                  <a:srgbClr val="00B050"/>
                </a:solidFill>
              </a:rPr>
              <a:t>学分）</a:t>
            </a:r>
            <a:endParaRPr lang="en-US" altLang="zh-CN" b="1" dirty="0" smtClean="0">
              <a:solidFill>
                <a:srgbClr val="00B050"/>
              </a:solidFill>
            </a:endParaRPr>
          </a:p>
        </p:txBody>
      </p:sp>
      <p:sp>
        <p:nvSpPr>
          <p:cNvPr id="12" name="TextBox 11"/>
          <p:cNvSpPr txBox="1"/>
          <p:nvPr/>
        </p:nvSpPr>
        <p:spPr>
          <a:xfrm>
            <a:off x="1907704" y="3501008"/>
            <a:ext cx="1296144" cy="646331"/>
          </a:xfrm>
          <a:prstGeom prst="rect">
            <a:avLst/>
          </a:prstGeom>
          <a:noFill/>
        </p:spPr>
        <p:txBody>
          <a:bodyPr wrap="square" rtlCol="0">
            <a:spAutoFit/>
          </a:bodyPr>
          <a:lstStyle/>
          <a:p>
            <a:r>
              <a:rPr lang="en-US" altLang="zh-CN" b="1" dirty="0" smtClean="0"/>
              <a:t>Level 5 </a:t>
            </a:r>
            <a:endParaRPr lang="en-US" altLang="zh-CN" b="1" dirty="0" smtClean="0"/>
          </a:p>
          <a:p>
            <a:r>
              <a:rPr lang="zh-CN" altLang="en-US" b="1" dirty="0" smtClean="0"/>
              <a:t>等级</a:t>
            </a:r>
            <a:r>
              <a:rPr lang="en-US" altLang="zh-CN" b="1" dirty="0" smtClean="0"/>
              <a:t>5</a:t>
            </a:r>
            <a:endParaRPr lang="zh-CN" altLang="en-US" sz="1400" b="1" dirty="0"/>
          </a:p>
        </p:txBody>
      </p:sp>
      <p:sp>
        <p:nvSpPr>
          <p:cNvPr id="14" name="TextBox 13"/>
          <p:cNvSpPr txBox="1"/>
          <p:nvPr/>
        </p:nvSpPr>
        <p:spPr>
          <a:xfrm>
            <a:off x="2987824" y="2708920"/>
            <a:ext cx="5976664" cy="2862322"/>
          </a:xfrm>
          <a:prstGeom prst="rect">
            <a:avLst/>
          </a:prstGeom>
          <a:noFill/>
        </p:spPr>
        <p:txBody>
          <a:bodyPr wrap="square" rtlCol="0">
            <a:spAutoFit/>
          </a:bodyPr>
          <a:lstStyle/>
          <a:p>
            <a:pPr algn="just" fontAlgn="ctr">
              <a:spcAft>
                <a:spcPts val="0"/>
              </a:spcAft>
            </a:pPr>
            <a:r>
              <a:rPr lang="en-US" altLang="zh-CN" b="1" kern="0" dirty="0" smtClean="0">
                <a:solidFill>
                  <a:srgbClr val="FF0000"/>
                </a:solidFill>
                <a:latin typeface="宋体" panose="02010600030101010101" pitchFamily="2" charset="-122"/>
                <a:cs typeface="宋体" panose="02010600030101010101" pitchFamily="2" charset="-122"/>
              </a:rPr>
              <a:t>I</a:t>
            </a:r>
            <a:r>
              <a:rPr lang="en-US" altLang="zh-CN" b="1" kern="0" dirty="0" smtClean="0">
                <a:latin typeface="宋体" panose="02010600030101010101" pitchFamily="2" charset="-122"/>
                <a:cs typeface="宋体" panose="02010600030101010101" pitchFamily="2" charset="-122"/>
              </a:rPr>
              <a:t>nternational </a:t>
            </a:r>
            <a:r>
              <a:rPr lang="en-US" altLang="zh-CN" b="1" kern="0" dirty="0" smtClean="0">
                <a:solidFill>
                  <a:srgbClr val="FF0000"/>
                </a:solidFill>
                <a:latin typeface="宋体" panose="02010600030101010101" pitchFamily="2" charset="-122"/>
                <a:cs typeface="宋体" panose="02010600030101010101" pitchFamily="2" charset="-122"/>
              </a:rPr>
              <a:t>B</a:t>
            </a:r>
            <a:r>
              <a:rPr lang="en-US" altLang="zh-CN" b="1" kern="0" dirty="0" smtClean="0">
                <a:latin typeface="宋体" panose="02010600030101010101" pitchFamily="2" charset="-122"/>
                <a:cs typeface="宋体" panose="02010600030101010101" pitchFamily="2" charset="-122"/>
              </a:rPr>
              <a:t>usiness </a:t>
            </a:r>
            <a:r>
              <a:rPr lang="en-US" altLang="zh-CN" b="1" kern="0" dirty="0" smtClean="0">
                <a:solidFill>
                  <a:srgbClr val="FF0000"/>
                </a:solidFill>
                <a:latin typeface="宋体" panose="02010600030101010101" pitchFamily="2" charset="-122"/>
                <a:cs typeface="宋体" panose="02010600030101010101" pitchFamily="2" charset="-122"/>
              </a:rPr>
              <a:t>E</a:t>
            </a:r>
            <a:r>
              <a:rPr lang="en-US" altLang="zh-CN" b="1" kern="0" dirty="0" smtClean="0">
                <a:latin typeface="宋体" panose="02010600030101010101" pitchFamily="2" charset="-122"/>
                <a:cs typeface="宋体" panose="02010600030101010101" pitchFamily="2" charset="-122"/>
              </a:rPr>
              <a:t>conomics and </a:t>
            </a: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arkets </a:t>
            </a:r>
            <a:endParaRPr lang="en-US" altLang="zh-CN" b="1" kern="0" dirty="0" smtClean="0">
              <a:latin typeface="宋体" panose="02010600030101010101" pitchFamily="2" charset="-122"/>
              <a:cs typeface="宋体" panose="02010600030101010101" pitchFamily="2" charset="-122"/>
            </a:endParaRPr>
          </a:p>
          <a:p>
            <a:pPr algn="just" fontAlgn="ctr">
              <a:spcAft>
                <a:spcPts val="0"/>
              </a:spcAft>
            </a:pPr>
            <a:r>
              <a:rPr lang="en-US" altLang="zh-CN" b="1" kern="0" dirty="0" smtClean="0">
                <a:solidFill>
                  <a:srgbClr val="FF0000"/>
                </a:solidFill>
                <a:latin typeface="宋体" panose="02010600030101010101" pitchFamily="2" charset="-122"/>
                <a:cs typeface="宋体" panose="02010600030101010101" pitchFamily="2" charset="-122"/>
              </a:rPr>
              <a:t>(</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IBEM) </a:t>
            </a:r>
            <a:r>
              <a:rPr lang="zh-CN" altLang="en-US" b="1" kern="0" dirty="0" smtClean="0">
                <a:latin typeface="宋体" panose="02010600030101010101" pitchFamily="2" charset="-122"/>
                <a:cs typeface="宋体" panose="02010600030101010101" pitchFamily="2" charset="-122"/>
              </a:rPr>
              <a:t>国际商业经济学和市场</a:t>
            </a:r>
            <a:r>
              <a:rPr lang="en-US" altLang="zh-CN" b="1" kern="0" dirty="0" smtClean="0">
                <a:latin typeface="宋体" panose="02010600030101010101" pitchFamily="2" charset="-122"/>
                <a:cs typeface="宋体" panose="02010600030101010101" pitchFamily="2" charset="-122"/>
              </a:rPr>
              <a:t>)</a:t>
            </a:r>
            <a:r>
              <a:rPr lang="zh-CN" altLang="en-US" b="1" dirty="0" smtClean="0"/>
              <a:t> </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endParaRPr lang="en-US" altLang="zh-CN" b="1" kern="100" dirty="0" smtClean="0">
              <a:solidFill>
                <a:srgbClr val="00B050"/>
              </a:solidFill>
              <a:cs typeface="Times New Roman" panose="02020603050405020304"/>
            </a:endParaRPr>
          </a:p>
          <a:p>
            <a:pPr algn="just" fontAlgn="ctr">
              <a:spcAft>
                <a:spcPts val="0"/>
              </a:spcAft>
            </a:pPr>
            <a:r>
              <a:rPr lang="en-US" altLang="zh-CN" b="1" kern="0" dirty="0" smtClean="0">
                <a:solidFill>
                  <a:srgbClr val="FF0000"/>
                </a:solidFill>
                <a:latin typeface="宋体" panose="02010600030101010101" pitchFamily="2" charset="-122"/>
                <a:cs typeface="宋体" panose="02010600030101010101" pitchFamily="2" charset="-122"/>
              </a:rPr>
              <a:t>B</a:t>
            </a:r>
            <a:r>
              <a:rPr lang="en-US" altLang="zh-CN" b="1" kern="0" dirty="0" smtClean="0">
                <a:latin typeface="宋体" panose="02010600030101010101" pitchFamily="2" charset="-122"/>
                <a:cs typeface="宋体" panose="02010600030101010101" pitchFamily="2" charset="-122"/>
              </a:rPr>
              <a:t>uyer and </a:t>
            </a:r>
            <a:r>
              <a:rPr lang="en-US" altLang="zh-CN" b="1" kern="0" dirty="0" smtClean="0">
                <a:solidFill>
                  <a:srgbClr val="FF0000"/>
                </a:solidFill>
                <a:latin typeface="宋体" panose="02010600030101010101" pitchFamily="2" charset="-122"/>
                <a:cs typeface="宋体" panose="02010600030101010101" pitchFamily="2" charset="-122"/>
              </a:rPr>
              <a:t>C</a:t>
            </a:r>
            <a:r>
              <a:rPr lang="en-US" altLang="zh-CN" b="1" kern="0" dirty="0" smtClean="0">
                <a:latin typeface="宋体" panose="02010600030101010101" pitchFamily="2" charset="-122"/>
                <a:cs typeface="宋体" panose="02010600030101010101" pitchFamily="2" charset="-122"/>
              </a:rPr>
              <a:t>onsumer </a:t>
            </a:r>
            <a:r>
              <a:rPr lang="en-US" altLang="zh-CN" b="1" kern="0" dirty="0" err="1" smtClean="0">
                <a:solidFill>
                  <a:srgbClr val="FF0000"/>
                </a:solidFill>
                <a:latin typeface="宋体" panose="02010600030101010101" pitchFamily="2" charset="-122"/>
                <a:cs typeface="宋体" panose="02010600030101010101" pitchFamily="2" charset="-122"/>
              </a:rPr>
              <a:t>B</a:t>
            </a:r>
            <a:r>
              <a:rPr lang="en-US" altLang="zh-CN" b="1" kern="0" dirty="0" err="1" smtClean="0">
                <a:latin typeface="宋体" panose="02010600030101010101" pitchFamily="2" charset="-122"/>
                <a:cs typeface="宋体" panose="02010600030101010101" pitchFamily="2" charset="-122"/>
              </a:rPr>
              <a:t>ehaviour</a:t>
            </a:r>
            <a:r>
              <a:rPr lang="en-US" altLang="zh-CN" b="1" kern="0" dirty="0" smtClean="0">
                <a:latin typeface="宋体" panose="02010600030101010101" pitchFamily="2" charset="-122"/>
                <a:cs typeface="宋体" panose="02010600030101010101" pitchFamily="2" charset="-122"/>
              </a:rPr>
              <a:t>  </a:t>
            </a:r>
            <a:r>
              <a:rPr lang="en-US" altLang="zh-CN" b="1" kern="0" dirty="0" smtClean="0">
                <a:solidFill>
                  <a:srgbClr val="FF0000"/>
                </a:solidFill>
                <a:latin typeface="宋体" panose="02010600030101010101" pitchFamily="2" charset="-122"/>
                <a:cs typeface="宋体" panose="02010600030101010101" pitchFamily="2" charset="-122"/>
              </a:rPr>
              <a:t>(</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BCB</a:t>
            </a:r>
            <a:r>
              <a:rPr lang="en-US" altLang="zh-CN" b="1" kern="0" dirty="0" smtClean="0">
                <a:latin typeface="宋体" panose="02010600030101010101" pitchFamily="2" charset="-122"/>
                <a:cs typeface="宋体" panose="02010600030101010101" pitchFamily="2" charset="-122"/>
              </a:rPr>
              <a:t>) </a:t>
            </a:r>
            <a:endParaRPr lang="en-US" altLang="zh-CN" b="1" kern="0" dirty="0" smtClean="0">
              <a:latin typeface="宋体" panose="02010600030101010101" pitchFamily="2" charset="-122"/>
              <a:cs typeface="宋体" panose="02010600030101010101" pitchFamily="2" charset="-122"/>
            </a:endParaRPr>
          </a:p>
          <a:p>
            <a:pPr algn="just" fontAlgn="ctr">
              <a:spcAft>
                <a:spcPts val="0"/>
              </a:spcAft>
            </a:pPr>
            <a:r>
              <a:rPr lang="zh-CN" altLang="en-US" b="1" kern="0" dirty="0" smtClean="0">
                <a:latin typeface="宋体" panose="02010600030101010101" pitchFamily="2" charset="-122"/>
                <a:cs typeface="宋体" panose="02010600030101010101" pitchFamily="2" charset="-122"/>
              </a:rPr>
              <a:t>购买者和消费者行为学</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r>
              <a:rPr lang="zh-CN" altLang="en-US" b="1" dirty="0" smtClean="0"/>
              <a:t>）</a:t>
            </a:r>
            <a:r>
              <a:rPr lang="en-US" altLang="zh-CN" b="1" dirty="0" smtClean="0"/>
              <a:t>     </a:t>
            </a:r>
            <a:endParaRPr lang="en-US" altLang="zh-CN" b="1" dirty="0" smtClean="0"/>
          </a:p>
          <a:p>
            <a:pPr algn="just" fontAlgn="ctr">
              <a:spcAft>
                <a:spcPts val="0"/>
              </a:spcAft>
            </a:pPr>
            <a:r>
              <a:rPr lang="en-US" altLang="zh-CN" b="1" kern="0" dirty="0" smtClean="0">
                <a:solidFill>
                  <a:srgbClr val="FF0000"/>
                </a:solidFill>
                <a:latin typeface="宋体" panose="02010600030101010101" pitchFamily="2" charset="-122"/>
                <a:cs typeface="宋体" panose="02010600030101010101" pitchFamily="2" charset="-122"/>
              </a:rPr>
              <a:t>H</a:t>
            </a:r>
            <a:r>
              <a:rPr lang="en-US" altLang="zh-CN" b="1" kern="0" dirty="0" smtClean="0">
                <a:latin typeface="宋体" panose="02010600030101010101" pitchFamily="2" charset="-122"/>
                <a:cs typeface="宋体" panose="02010600030101010101" pitchFamily="2" charset="-122"/>
              </a:rPr>
              <a:t>uman </a:t>
            </a:r>
            <a:r>
              <a:rPr lang="en-US" altLang="zh-CN" b="1" kern="0" dirty="0" smtClean="0">
                <a:solidFill>
                  <a:srgbClr val="FF0000"/>
                </a:solidFill>
                <a:latin typeface="宋体" panose="02010600030101010101" pitchFamily="2" charset="-122"/>
                <a:cs typeface="宋体" panose="02010600030101010101" pitchFamily="2" charset="-122"/>
              </a:rPr>
              <a:t>R</a:t>
            </a:r>
            <a:r>
              <a:rPr lang="en-US" altLang="zh-CN" b="1" kern="0" dirty="0" smtClean="0">
                <a:latin typeface="宋体" panose="02010600030101010101" pitchFamily="2" charset="-122"/>
                <a:cs typeface="宋体" panose="02010600030101010101" pitchFamily="2" charset="-122"/>
              </a:rPr>
              <a:t>esource </a:t>
            </a: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anagement </a:t>
            </a:r>
            <a:r>
              <a:rPr lang="en-US" altLang="zh-CN" b="1" kern="0" dirty="0" smtClean="0">
                <a:solidFill>
                  <a:srgbClr val="FF0000"/>
                </a:solidFill>
                <a:latin typeface="宋体" panose="02010600030101010101" pitchFamily="2" charset="-122"/>
                <a:cs typeface="宋体" panose="02010600030101010101" pitchFamily="2" charset="-122"/>
              </a:rPr>
              <a:t>(</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HRM) </a:t>
            </a:r>
            <a:endParaRPr lang="en-US" altLang="zh-CN" b="1" kern="0" dirty="0" smtClean="0">
              <a:solidFill>
                <a:srgbClr val="FF0000"/>
              </a:solidFill>
              <a:latin typeface="宋体" panose="02010600030101010101" pitchFamily="2" charset="-122"/>
              <a:cs typeface="宋体" panose="02010600030101010101" pitchFamily="2" charset="-122"/>
            </a:endParaRPr>
          </a:p>
          <a:p>
            <a:pPr algn="just" fontAlgn="ctr">
              <a:spcAft>
                <a:spcPts val="0"/>
              </a:spcAft>
            </a:pPr>
            <a:r>
              <a:rPr lang="zh-CN" altLang="en-US" b="1" kern="0" dirty="0" smtClean="0">
                <a:latin typeface="宋体" panose="02010600030101010101" pitchFamily="2" charset="-122"/>
                <a:cs typeface="宋体" panose="02010600030101010101" pitchFamily="2" charset="-122"/>
              </a:rPr>
              <a:t>人力资源管理</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endParaRPr lang="en-US" altLang="zh-CN" b="1" dirty="0" smtClean="0">
              <a:solidFill>
                <a:srgbClr val="00B050"/>
              </a:solidFill>
            </a:endParaRPr>
          </a:p>
          <a:p>
            <a:pPr algn="just" fontAlgn="ctr">
              <a:spcAft>
                <a:spcPts val="0"/>
              </a:spcAft>
            </a:pPr>
            <a:r>
              <a:rPr lang="en-US" altLang="zh-CN" b="1" kern="0" dirty="0" smtClean="0">
                <a:solidFill>
                  <a:srgbClr val="FF0000"/>
                </a:solidFill>
                <a:latin typeface="宋体" panose="02010600030101010101" pitchFamily="2" charset="-122"/>
                <a:cs typeface="宋体" panose="02010600030101010101" pitchFamily="2" charset="-122"/>
              </a:rPr>
              <a:t>I</a:t>
            </a:r>
            <a:r>
              <a:rPr lang="en-US" altLang="zh-CN" b="1" kern="0" dirty="0" smtClean="0">
                <a:latin typeface="宋体" panose="02010600030101010101" pitchFamily="2" charset="-122"/>
                <a:cs typeface="宋体" panose="02010600030101010101" pitchFamily="2" charset="-122"/>
              </a:rPr>
              <a:t>ntegrated </a:t>
            </a: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arketing </a:t>
            </a:r>
            <a:r>
              <a:rPr lang="en-US" altLang="zh-CN" b="1" kern="0" dirty="0" smtClean="0">
                <a:solidFill>
                  <a:srgbClr val="FF0000"/>
                </a:solidFill>
                <a:latin typeface="宋体" panose="02010600030101010101" pitchFamily="2" charset="-122"/>
                <a:cs typeface="宋体" panose="02010600030101010101" pitchFamily="2" charset="-122"/>
              </a:rPr>
              <a:t>C</a:t>
            </a:r>
            <a:r>
              <a:rPr lang="en-US" altLang="zh-CN" b="1" kern="0" dirty="0" smtClean="0">
                <a:latin typeface="宋体" panose="02010600030101010101" pitchFamily="2" charset="-122"/>
                <a:cs typeface="宋体" panose="02010600030101010101" pitchFamily="2" charset="-122"/>
              </a:rPr>
              <a:t>ommunications(</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IMC)</a:t>
            </a:r>
            <a:endParaRPr lang="en-US" altLang="zh-CN" b="1" kern="0" dirty="0" smtClean="0">
              <a:solidFill>
                <a:srgbClr val="FF0000"/>
              </a:solidFill>
              <a:latin typeface="宋体" panose="02010600030101010101" pitchFamily="2" charset="-122"/>
              <a:cs typeface="宋体" panose="02010600030101010101" pitchFamily="2" charset="-122"/>
            </a:endParaRPr>
          </a:p>
          <a:p>
            <a:pPr algn="just" fontAlgn="ctr">
              <a:spcAft>
                <a:spcPts val="0"/>
              </a:spcAft>
            </a:pPr>
            <a:r>
              <a:rPr lang="zh-CN" altLang="en-US" b="1" kern="0" dirty="0" smtClean="0">
                <a:latin typeface="宋体" panose="02010600030101010101" pitchFamily="2" charset="-122"/>
                <a:cs typeface="宋体" panose="02010600030101010101" pitchFamily="2" charset="-122"/>
              </a:rPr>
              <a:t>整合营销传播</a:t>
            </a:r>
            <a:r>
              <a:rPr lang="zh-CN" altLang="en-US" b="1" dirty="0" smtClean="0">
                <a:solidFill>
                  <a:srgbClr val="00B050"/>
                </a:solidFill>
              </a:rPr>
              <a:t>（</a:t>
            </a:r>
            <a:r>
              <a:rPr lang="en-US" altLang="zh-CN" b="1" dirty="0" smtClean="0">
                <a:solidFill>
                  <a:srgbClr val="00B050"/>
                </a:solidFill>
              </a:rPr>
              <a:t>2</a:t>
            </a:r>
            <a:r>
              <a:rPr lang="zh-CN" altLang="en-US" b="1" dirty="0" smtClean="0">
                <a:solidFill>
                  <a:srgbClr val="00B050"/>
                </a:solidFill>
              </a:rPr>
              <a:t>学分）</a:t>
            </a:r>
            <a:endParaRPr lang="en-US" altLang="zh-CN" b="1" dirty="0" smtClean="0">
              <a:solidFill>
                <a:srgbClr val="00B050"/>
              </a:solidFill>
            </a:endParaRPr>
          </a:p>
          <a:p>
            <a:pPr algn="just" fontAlgn="ct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anaging </a:t>
            </a:r>
            <a:r>
              <a:rPr lang="en-US" altLang="zh-CN" b="1" kern="0" dirty="0" smtClean="0">
                <a:solidFill>
                  <a:srgbClr val="FF0000"/>
                </a:solidFill>
                <a:latin typeface="宋体" panose="02010600030101010101" pitchFamily="2" charset="-122"/>
                <a:cs typeface="宋体" panose="02010600030101010101" pitchFamily="2" charset="-122"/>
              </a:rPr>
              <a:t>A</a:t>
            </a:r>
            <a:r>
              <a:rPr lang="en-US" altLang="zh-CN" b="1" kern="0" dirty="0" smtClean="0">
                <a:latin typeface="宋体" panose="02010600030101010101" pitchFamily="2" charset="-122"/>
                <a:cs typeface="宋体" panose="02010600030101010101" pitchFamily="2" charset="-122"/>
              </a:rPr>
              <a:t>gile </a:t>
            </a:r>
            <a:r>
              <a:rPr lang="en-US" altLang="zh-CN" b="1" kern="0" dirty="0" err="1" smtClean="0">
                <a:solidFill>
                  <a:srgbClr val="FF0000"/>
                </a:solidFill>
                <a:latin typeface="宋体" panose="02010600030101010101" pitchFamily="2" charset="-122"/>
                <a:cs typeface="宋体" panose="02010600030101010101" pitchFamily="2" charset="-122"/>
              </a:rPr>
              <a:t>O</a:t>
            </a:r>
            <a:r>
              <a:rPr lang="en-US" altLang="zh-CN" b="1" kern="0" dirty="0" err="1" smtClean="0">
                <a:latin typeface="宋体" panose="02010600030101010101" pitchFamily="2" charset="-122"/>
                <a:cs typeface="宋体" panose="02010600030101010101" pitchFamily="2" charset="-122"/>
              </a:rPr>
              <a:t>rganisations</a:t>
            </a:r>
            <a:r>
              <a:rPr lang="en-US" altLang="zh-CN" b="1" kern="0" dirty="0" smtClean="0">
                <a:latin typeface="宋体" panose="02010600030101010101" pitchFamily="2" charset="-122"/>
                <a:cs typeface="宋体" panose="02010600030101010101" pitchFamily="2" charset="-122"/>
              </a:rPr>
              <a:t> and </a:t>
            </a:r>
            <a:r>
              <a:rPr lang="en-US" altLang="zh-CN" b="1" kern="0" dirty="0" smtClean="0">
                <a:solidFill>
                  <a:srgbClr val="FF0000"/>
                </a:solidFill>
                <a:latin typeface="宋体" panose="02010600030101010101" pitchFamily="2" charset="-122"/>
                <a:cs typeface="宋体" panose="02010600030101010101" pitchFamily="2" charset="-122"/>
              </a:rPr>
              <a:t>P</a:t>
            </a:r>
            <a:r>
              <a:rPr lang="en-US" altLang="zh-CN" b="1" kern="0" dirty="0" smtClean="0">
                <a:latin typeface="宋体" panose="02010600030101010101" pitchFamily="2" charset="-122"/>
                <a:cs typeface="宋体" panose="02010600030101010101" pitchFamily="2" charset="-122"/>
              </a:rPr>
              <a:t>eople</a:t>
            </a:r>
            <a:endParaRPr lang="en-US" altLang="zh-CN" b="1" kern="0" dirty="0" smtClean="0">
              <a:latin typeface="宋体" panose="02010600030101010101" pitchFamily="2" charset="-122"/>
              <a:cs typeface="宋体" panose="02010600030101010101" pitchFamily="2" charset="-122"/>
            </a:endParaRPr>
          </a:p>
          <a:p>
            <a:pPr algn="just" fontAlgn="ctr"/>
            <a:r>
              <a:rPr lang="en-US" altLang="zh-CN" b="1" kern="0" dirty="0" smtClean="0">
                <a:solidFill>
                  <a:srgbClr val="FF0000"/>
                </a:solidFill>
                <a:latin typeface="宋体" panose="02010600030101010101" pitchFamily="2" charset="-122"/>
                <a:cs typeface="宋体" panose="02010600030101010101" pitchFamily="2" charset="-122"/>
              </a:rPr>
              <a:t>(</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MAOP) </a:t>
            </a:r>
            <a:r>
              <a:rPr lang="zh-CN" altLang="en-US" b="1" kern="0" dirty="0" smtClean="0">
                <a:latin typeface="宋体" panose="02010600030101010101" pitchFamily="2" charset="-122"/>
                <a:cs typeface="宋体" panose="02010600030101010101" pitchFamily="2" charset="-122"/>
              </a:rPr>
              <a:t>敏捷组织和人员管理</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r>
              <a:rPr lang="en-US" altLang="zh-CN" b="1" dirty="0" smtClean="0">
                <a:solidFill>
                  <a:srgbClr val="00B050"/>
                </a:solidFill>
              </a:rPr>
              <a:t> </a:t>
            </a:r>
            <a:endParaRPr lang="zh-CN" altLang="zh-CN" b="1" kern="100" dirty="0" smtClean="0">
              <a:solidFill>
                <a:srgbClr val="00B050"/>
              </a:solidFill>
              <a:cs typeface="Times New Roman" panose="02020603050405020304"/>
            </a:endParaRPr>
          </a:p>
        </p:txBody>
      </p:sp>
      <p:sp>
        <p:nvSpPr>
          <p:cNvPr id="15" name="TextBox 14"/>
          <p:cNvSpPr txBox="1"/>
          <p:nvPr/>
        </p:nvSpPr>
        <p:spPr>
          <a:xfrm>
            <a:off x="107504" y="3717032"/>
            <a:ext cx="1512168" cy="830997"/>
          </a:xfrm>
          <a:prstGeom prst="rect">
            <a:avLst/>
          </a:prstGeom>
          <a:noFill/>
        </p:spPr>
        <p:txBody>
          <a:bodyPr wrap="square" rtlCol="0">
            <a:spAutoFit/>
          </a:bodyPr>
          <a:lstStyle/>
          <a:p>
            <a:pPr algn="ctr"/>
            <a:r>
              <a:rPr lang="zh-CN" altLang="en-US" sz="2400" b="1" dirty="0" smtClean="0">
                <a:solidFill>
                  <a:srgbClr val="FF0000"/>
                </a:solidFill>
              </a:rPr>
              <a:t>三个等级</a:t>
            </a:r>
            <a:endParaRPr lang="en-US" altLang="zh-CN" sz="2400" b="1" dirty="0" smtClean="0">
              <a:solidFill>
                <a:srgbClr val="FF0000"/>
              </a:solidFill>
            </a:endParaRPr>
          </a:p>
          <a:p>
            <a:pPr algn="ctr"/>
            <a:r>
              <a:rPr lang="zh-CN" altLang="en-US" sz="2400" b="1" dirty="0" smtClean="0">
                <a:solidFill>
                  <a:srgbClr val="FF0000"/>
                </a:solidFill>
              </a:rPr>
              <a:t>共十门</a:t>
            </a:r>
            <a:endParaRPr lang="zh-CN" altLang="en-US" sz="2400" b="1" dirty="0">
              <a:solidFill>
                <a:srgbClr val="FF0000"/>
              </a:solidFill>
            </a:endParaRPr>
          </a:p>
        </p:txBody>
      </p:sp>
      <p:sp>
        <p:nvSpPr>
          <p:cNvPr id="16" name="TextBox 15"/>
          <p:cNvSpPr txBox="1"/>
          <p:nvPr/>
        </p:nvSpPr>
        <p:spPr>
          <a:xfrm>
            <a:off x="1979712" y="5877272"/>
            <a:ext cx="1296144" cy="646331"/>
          </a:xfrm>
          <a:prstGeom prst="rect">
            <a:avLst/>
          </a:prstGeom>
          <a:noFill/>
        </p:spPr>
        <p:txBody>
          <a:bodyPr wrap="square" rtlCol="0">
            <a:spAutoFit/>
          </a:bodyPr>
          <a:lstStyle/>
          <a:p>
            <a:r>
              <a:rPr lang="en-US" altLang="zh-CN" b="1" dirty="0" smtClean="0"/>
              <a:t>Level 6 </a:t>
            </a:r>
            <a:endParaRPr lang="en-US" altLang="zh-CN" b="1" dirty="0" smtClean="0"/>
          </a:p>
          <a:p>
            <a:r>
              <a:rPr lang="zh-CN" altLang="en-US" b="1" dirty="0" smtClean="0"/>
              <a:t>等级</a:t>
            </a:r>
            <a:r>
              <a:rPr lang="en-US" altLang="zh-CN" b="1" dirty="0" smtClean="0"/>
              <a:t>6</a:t>
            </a:r>
            <a:endParaRPr lang="zh-CN" altLang="en-US" sz="1400" b="1" dirty="0"/>
          </a:p>
        </p:txBody>
      </p:sp>
      <p:sp>
        <p:nvSpPr>
          <p:cNvPr id="18" name="矩形 17"/>
          <p:cNvSpPr/>
          <p:nvPr/>
        </p:nvSpPr>
        <p:spPr>
          <a:xfrm>
            <a:off x="3131840" y="5877272"/>
            <a:ext cx="4572000" cy="646331"/>
          </a:xfrm>
          <a:prstGeom prst="rect">
            <a:avLst/>
          </a:prstGeom>
        </p:spPr>
        <p:txBody>
          <a:bodyPr>
            <a:spAutoFit/>
          </a:bodyPr>
          <a:lstStyle/>
          <a:p>
            <a:pPr algn="just" fontAlgn="ctr">
              <a:spcAft>
                <a:spcPts val="0"/>
              </a:spcAft>
            </a:pPr>
            <a:r>
              <a:rPr lang="en-US" altLang="zh-CN" b="1" kern="0" dirty="0" smtClean="0">
                <a:solidFill>
                  <a:srgbClr val="FF0000"/>
                </a:solidFill>
                <a:latin typeface="宋体" panose="02010600030101010101" pitchFamily="2" charset="-122"/>
                <a:cs typeface="宋体" panose="02010600030101010101" pitchFamily="2" charset="-122"/>
              </a:rPr>
              <a:t>S</a:t>
            </a:r>
            <a:r>
              <a:rPr lang="en-US" altLang="zh-CN" b="1" kern="0" dirty="0" smtClean="0">
                <a:latin typeface="宋体" panose="02010600030101010101" pitchFamily="2" charset="-122"/>
                <a:cs typeface="宋体" panose="02010600030101010101" pitchFamily="2" charset="-122"/>
              </a:rPr>
              <a:t>trategic </a:t>
            </a:r>
            <a:r>
              <a:rPr lang="en-US" altLang="zh-CN" b="1" kern="0" dirty="0" smtClean="0">
                <a:solidFill>
                  <a:srgbClr val="FF0000"/>
                </a:solidFill>
                <a:latin typeface="宋体" panose="02010600030101010101" pitchFamily="2" charset="-122"/>
                <a:cs typeface="宋体" panose="02010600030101010101" pitchFamily="2" charset="-122"/>
              </a:rPr>
              <a:t>M</a:t>
            </a:r>
            <a:r>
              <a:rPr lang="en-US" altLang="zh-CN" b="1" kern="0" dirty="0" smtClean="0">
                <a:latin typeface="宋体" panose="02010600030101010101" pitchFamily="2" charset="-122"/>
                <a:cs typeface="宋体" panose="02010600030101010101" pitchFamily="2" charset="-122"/>
              </a:rPr>
              <a:t>arketing</a:t>
            </a:r>
            <a:r>
              <a:rPr lang="en-US" altLang="zh-CN" b="1" kern="0" dirty="0" smtClean="0">
                <a:solidFill>
                  <a:srgbClr val="FF0000"/>
                </a:solidFill>
                <a:latin typeface="宋体" panose="02010600030101010101" pitchFamily="2" charset="-122"/>
                <a:cs typeface="宋体" panose="02010600030101010101" pitchFamily="2" charset="-122"/>
              </a:rPr>
              <a:t>(</a:t>
            </a:r>
            <a:r>
              <a:rPr lang="zh-CN" altLang="en-US" b="1" kern="0" dirty="0" smtClean="0">
                <a:solidFill>
                  <a:srgbClr val="FF0000"/>
                </a:solidFill>
                <a:latin typeface="宋体" panose="02010600030101010101" pitchFamily="2" charset="-122"/>
                <a:cs typeface="宋体" panose="02010600030101010101" pitchFamily="2" charset="-122"/>
              </a:rPr>
              <a:t>简称</a:t>
            </a:r>
            <a:r>
              <a:rPr lang="en-US" altLang="zh-CN" b="1" kern="0" dirty="0" smtClean="0">
                <a:solidFill>
                  <a:srgbClr val="FF0000"/>
                </a:solidFill>
                <a:latin typeface="宋体" panose="02010600030101010101" pitchFamily="2" charset="-122"/>
                <a:cs typeface="宋体" panose="02010600030101010101" pitchFamily="2" charset="-122"/>
              </a:rPr>
              <a:t>SM) </a:t>
            </a:r>
            <a:endParaRPr lang="en-US" altLang="zh-CN" b="1" kern="0" dirty="0" smtClean="0">
              <a:solidFill>
                <a:srgbClr val="FF0000"/>
              </a:solidFill>
              <a:latin typeface="宋体" panose="02010600030101010101" pitchFamily="2" charset="-122"/>
              <a:cs typeface="宋体" panose="02010600030101010101" pitchFamily="2" charset="-122"/>
            </a:endParaRPr>
          </a:p>
          <a:p>
            <a:pPr algn="just" fontAlgn="ctr">
              <a:spcAft>
                <a:spcPts val="0"/>
              </a:spcAft>
            </a:pPr>
            <a:r>
              <a:rPr lang="zh-CN" altLang="en-US" b="1" kern="0" dirty="0" smtClean="0">
                <a:latin typeface="宋体" panose="02010600030101010101" pitchFamily="2" charset="-122"/>
                <a:cs typeface="宋体" panose="02010600030101010101" pitchFamily="2" charset="-122"/>
              </a:rPr>
              <a:t>战略市场营销 </a:t>
            </a:r>
            <a:r>
              <a:rPr lang="zh-CN" altLang="en-US" b="1" dirty="0" smtClean="0">
                <a:solidFill>
                  <a:srgbClr val="00B050"/>
                </a:solidFill>
              </a:rPr>
              <a:t>（</a:t>
            </a:r>
            <a:r>
              <a:rPr lang="en-US" altLang="zh-CN" b="1" dirty="0" smtClean="0">
                <a:solidFill>
                  <a:srgbClr val="00B050"/>
                </a:solidFill>
              </a:rPr>
              <a:t> 2</a:t>
            </a:r>
            <a:r>
              <a:rPr lang="zh-CN" altLang="en-US" b="1" dirty="0" smtClean="0">
                <a:solidFill>
                  <a:srgbClr val="00B050"/>
                </a:solidFill>
              </a:rPr>
              <a:t>学分）</a:t>
            </a:r>
            <a:r>
              <a:rPr lang="en-US" altLang="zh-CN" b="1" dirty="0" smtClean="0">
                <a:solidFill>
                  <a:srgbClr val="00B050"/>
                </a:solidFill>
              </a:rPr>
              <a:t> </a:t>
            </a:r>
            <a:endParaRPr lang="zh-CN" altLang="zh-CN" b="1" kern="100" dirty="0">
              <a:cs typeface="Times New Roman" panose="02020603050405020304"/>
            </a:endParaRPr>
          </a:p>
        </p:txBody>
      </p:sp>
      <p:sp>
        <p:nvSpPr>
          <p:cNvPr id="19" name="左大括号 18"/>
          <p:cNvSpPr/>
          <p:nvPr/>
        </p:nvSpPr>
        <p:spPr>
          <a:xfrm flipV="1">
            <a:off x="2843808" y="5949280"/>
            <a:ext cx="72008" cy="495672"/>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9036496" cy="6858000"/>
          </a:xfrm>
        </p:spPr>
        <p:txBody>
          <a:bodyPr>
            <a:normAutofit/>
          </a:bodyPr>
          <a:lstStyle/>
          <a:p>
            <a:pPr>
              <a:buNone/>
            </a:pPr>
            <a:r>
              <a:rPr lang="en-US" altLang="zh-CN" sz="2400" b="1" dirty="0" smtClean="0"/>
              <a:t>ABE</a:t>
            </a:r>
            <a:r>
              <a:rPr lang="zh-CN" altLang="en-US" sz="2400" b="1" dirty="0" smtClean="0"/>
              <a:t>课程（十门）</a:t>
            </a:r>
            <a:endParaRPr lang="zh-CN" altLang="en-US" sz="2400" b="1" dirty="0" smtClean="0"/>
          </a:p>
          <a:p>
            <a:pPr>
              <a:buNone/>
            </a:pPr>
            <a:r>
              <a:rPr lang="en-US" altLang="zh-CN" sz="2000" b="1" kern="0" dirty="0" smtClean="0">
                <a:solidFill>
                  <a:srgbClr val="FF0000"/>
                </a:solidFill>
                <a:latin typeface="宋体" panose="02010600030101010101" pitchFamily="2" charset="-122"/>
                <a:cs typeface="宋体" panose="02010600030101010101" pitchFamily="2" charset="-122"/>
              </a:rPr>
              <a:t>1.I</a:t>
            </a:r>
            <a:r>
              <a:rPr lang="en-US" altLang="zh-CN" sz="2000" b="1" kern="0" dirty="0" smtClean="0">
                <a:latin typeface="宋体" panose="02010600030101010101" pitchFamily="2" charset="-122"/>
                <a:cs typeface="宋体" panose="02010600030101010101" pitchFamily="2" charset="-122"/>
              </a:rPr>
              <a:t>ntroduction to </a:t>
            </a:r>
            <a:r>
              <a:rPr lang="en-US" altLang="zh-CN" sz="2000" b="1" kern="0" dirty="0" smtClean="0">
                <a:solidFill>
                  <a:srgbClr val="FF0000"/>
                </a:solidFill>
                <a:latin typeface="宋体" panose="02010600030101010101" pitchFamily="2" charset="-122"/>
                <a:cs typeface="宋体" panose="02010600030101010101" pitchFamily="2" charset="-122"/>
              </a:rPr>
              <a:t>Q</a:t>
            </a:r>
            <a:r>
              <a:rPr lang="en-US" altLang="zh-CN" sz="2000" b="1" kern="0" dirty="0" smtClean="0">
                <a:latin typeface="宋体" panose="02010600030101010101" pitchFamily="2" charset="-122"/>
                <a:cs typeface="宋体" panose="02010600030101010101" pitchFamily="2" charset="-122"/>
              </a:rPr>
              <a:t>uantitative </a:t>
            </a:r>
            <a:r>
              <a:rPr lang="en-US" altLang="zh-CN" sz="2000" b="1" kern="0" dirty="0" smtClean="0">
                <a:solidFill>
                  <a:srgbClr val="FF0000"/>
                </a:solidFill>
                <a:latin typeface="宋体" panose="02010600030101010101" pitchFamily="2" charset="-122"/>
                <a:cs typeface="宋体" panose="02010600030101010101" pitchFamily="2" charset="-122"/>
              </a:rPr>
              <a:t>M</a:t>
            </a:r>
            <a:r>
              <a:rPr lang="en-US" altLang="zh-CN" sz="2000" b="1" kern="0" dirty="0" smtClean="0">
                <a:latin typeface="宋体" panose="02010600030101010101" pitchFamily="2" charset="-122"/>
                <a:cs typeface="宋体" panose="02010600030101010101" pitchFamily="2" charset="-122"/>
              </a:rPr>
              <a:t>ethods(</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IQM</a:t>
            </a:r>
            <a:r>
              <a:rPr lang="en-US" altLang="zh-CN" sz="2000" b="1" kern="0" dirty="0" smtClean="0">
                <a:latin typeface="宋体" panose="02010600030101010101" pitchFamily="2" charset="-122"/>
                <a:cs typeface="宋体" panose="02010600030101010101" pitchFamily="2" charset="-122"/>
              </a:rPr>
              <a:t>)</a:t>
            </a:r>
            <a:r>
              <a:rPr lang="zh-CN" altLang="en-US" sz="2000" b="1" dirty="0" smtClean="0">
                <a:solidFill>
                  <a:srgbClr val="00B050"/>
                </a:solidFill>
              </a:rPr>
              <a:t> （</a:t>
            </a:r>
            <a:r>
              <a:rPr lang="en-US" altLang="zh-CN" sz="2000" b="1" dirty="0" smtClean="0">
                <a:solidFill>
                  <a:srgbClr val="00B050"/>
                </a:solidFill>
              </a:rPr>
              <a:t> 2</a:t>
            </a:r>
            <a:r>
              <a:rPr lang="zh-CN" altLang="en-US" sz="2000" b="1" dirty="0" smtClean="0">
                <a:solidFill>
                  <a:srgbClr val="00B050"/>
                </a:solidFill>
              </a:rPr>
              <a:t>学分）</a:t>
            </a:r>
            <a:endParaRPr lang="en-US" altLang="zh-CN" sz="2000" b="1" kern="0" dirty="0" smtClean="0">
              <a:latin typeface="宋体" panose="02010600030101010101" pitchFamily="2" charset="-122"/>
              <a:cs typeface="宋体" panose="02010600030101010101" pitchFamily="2" charset="-122"/>
            </a:endParaRPr>
          </a:p>
          <a:p>
            <a:pPr indent="342900">
              <a:buNone/>
            </a:pPr>
            <a:r>
              <a:rPr lang="zh-CN" altLang="zh-CN" sz="1400" dirty="0" smtClean="0"/>
              <a:t>该课程主要内容是研究如何对商业数据的收集分类、处理和分析，以便得出正确行业结论的方法论学科。通过统计所特有的统计指标和指示体系，表明所研究的社会经济现象的规模、水平、速度、比例和效益，以反映社会经济现象发转规律在一定时间、地点、条件下的作用，描述和预测社会经济现象数量之间的联系和变动规律。</a:t>
            </a:r>
            <a:endParaRPr lang="zh-CN" altLang="zh-CN" sz="1400" dirty="0" smtClean="0"/>
          </a:p>
          <a:p>
            <a:pPr indent="342900">
              <a:buNone/>
            </a:pPr>
            <a:r>
              <a:rPr lang="zh-CN" altLang="zh-CN" sz="1400" dirty="0" smtClean="0"/>
              <a:t>通过本课程的学习使学生们理解统计学的基本原理，掌握统计学的基本方法，子定性分析基础上做好定量分析。用统计学的知识取“发现问题、分析问题和解决问题” ，培养学生做数据统计、商业分析和市场预测的能力，以适应市场经济中各类问题的实证研究、科学决策和经济管理的需求。 </a:t>
            </a:r>
            <a:endParaRPr lang="en-US" altLang="zh-CN" sz="1400" dirty="0" smtClean="0"/>
          </a:p>
          <a:p>
            <a:pPr>
              <a:buNone/>
            </a:pPr>
            <a:r>
              <a:rPr lang="en-US" altLang="zh-CN" sz="2000" b="1" dirty="0" smtClean="0">
                <a:latin typeface="+mn-ea"/>
              </a:rPr>
              <a:t>2. </a:t>
            </a:r>
            <a:r>
              <a:rPr lang="en-US" altLang="zh-CN" sz="2000" b="1" kern="0" dirty="0" smtClean="0">
                <a:solidFill>
                  <a:srgbClr val="FF0000"/>
                </a:solidFill>
                <a:latin typeface="宋体" panose="02010600030101010101" pitchFamily="2" charset="-122"/>
                <a:cs typeface="宋体" panose="02010600030101010101" pitchFamily="2" charset="-122"/>
              </a:rPr>
              <a:t>D</a:t>
            </a:r>
            <a:r>
              <a:rPr lang="en-US" altLang="zh-CN" sz="2000" b="1" kern="0" dirty="0" smtClean="0">
                <a:latin typeface="宋体" panose="02010600030101010101" pitchFamily="2" charset="-122"/>
                <a:cs typeface="宋体" panose="02010600030101010101" pitchFamily="2" charset="-122"/>
              </a:rPr>
              <a:t>ynamic </a:t>
            </a:r>
            <a:r>
              <a:rPr lang="en-US" altLang="zh-CN" sz="2000" b="1" kern="0" dirty="0" smtClean="0">
                <a:solidFill>
                  <a:srgbClr val="FF0000"/>
                </a:solidFill>
                <a:latin typeface="宋体" panose="02010600030101010101" pitchFamily="2" charset="-122"/>
                <a:cs typeface="宋体" panose="02010600030101010101" pitchFamily="2" charset="-122"/>
              </a:rPr>
              <a:t>B</a:t>
            </a:r>
            <a:r>
              <a:rPr lang="en-US" altLang="zh-CN" sz="2000" b="1" kern="0" dirty="0" smtClean="0">
                <a:latin typeface="宋体" panose="02010600030101010101" pitchFamily="2" charset="-122"/>
                <a:cs typeface="宋体" panose="02010600030101010101" pitchFamily="2" charset="-122"/>
              </a:rPr>
              <a:t>usiness </a:t>
            </a:r>
            <a:r>
              <a:rPr lang="en-US" altLang="zh-CN" sz="2000" b="1" kern="0" dirty="0" smtClean="0">
                <a:solidFill>
                  <a:srgbClr val="FF0000"/>
                </a:solidFill>
                <a:latin typeface="宋体" panose="02010600030101010101" pitchFamily="2" charset="-122"/>
                <a:cs typeface="宋体" panose="02010600030101010101" pitchFamily="2" charset="-122"/>
              </a:rPr>
              <a:t>E</a:t>
            </a:r>
            <a:r>
              <a:rPr lang="en-US" altLang="zh-CN" sz="2000" b="1" kern="0" dirty="0" smtClean="0">
                <a:latin typeface="宋体" panose="02010600030101010101" pitchFamily="2" charset="-122"/>
                <a:cs typeface="宋体" panose="02010600030101010101" pitchFamily="2" charset="-122"/>
              </a:rPr>
              <a:t>nvironments(</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DBE</a:t>
            </a:r>
            <a:r>
              <a:rPr lang="en-US" altLang="zh-CN" sz="2000" b="1" kern="0" dirty="0" smtClean="0">
                <a:latin typeface="宋体" panose="02010600030101010101" pitchFamily="2" charset="-122"/>
                <a:cs typeface="宋体" panose="02010600030101010101" pitchFamily="2" charset="-122"/>
              </a:rPr>
              <a:t>)</a:t>
            </a:r>
            <a:r>
              <a:rPr lang="zh-CN" altLang="en-US" sz="2000" b="1" kern="0" dirty="0" smtClean="0">
                <a:latin typeface="宋体" panose="02010600030101010101" pitchFamily="2" charset="-122"/>
                <a:cs typeface="宋体" panose="02010600030101010101" pitchFamily="2" charset="-122"/>
              </a:rPr>
              <a:t> </a:t>
            </a:r>
            <a:r>
              <a:rPr lang="zh-CN" altLang="en-US" sz="2000" b="1" dirty="0" smtClean="0">
                <a:solidFill>
                  <a:srgbClr val="00B050"/>
                </a:solidFill>
              </a:rPr>
              <a:t>（</a:t>
            </a:r>
            <a:r>
              <a:rPr lang="en-US" altLang="zh-CN" sz="2000" b="1" dirty="0" smtClean="0">
                <a:solidFill>
                  <a:srgbClr val="00B050"/>
                </a:solidFill>
              </a:rPr>
              <a:t> 2</a:t>
            </a:r>
            <a:r>
              <a:rPr lang="zh-CN" altLang="en-US" sz="2000" b="1" dirty="0" smtClean="0">
                <a:solidFill>
                  <a:srgbClr val="00B050"/>
                </a:solidFill>
              </a:rPr>
              <a:t>学分）</a:t>
            </a:r>
            <a:r>
              <a:rPr lang="en-US" altLang="zh-CN" sz="2000" b="1" dirty="0" smtClean="0">
                <a:solidFill>
                  <a:srgbClr val="00B050"/>
                </a:solidFill>
              </a:rPr>
              <a:t> </a:t>
            </a:r>
            <a:endParaRPr lang="en-US" altLang="zh-CN" sz="2000" b="1" dirty="0" smtClean="0">
              <a:solidFill>
                <a:srgbClr val="00B050"/>
              </a:solidFill>
            </a:endParaRPr>
          </a:p>
          <a:p>
            <a:pPr indent="342900">
              <a:buNone/>
            </a:pPr>
            <a:r>
              <a:rPr lang="zh-CN" altLang="zh-CN" sz="1400" dirty="0" smtClean="0"/>
              <a:t>该课程主要内容是关于商业的经济学观点、不同的经济制度、政府对企业商业的潜在影响、不同水平的市场竞争、供需关系以及需求的弹性、</a:t>
            </a:r>
            <a:r>
              <a:rPr lang="en-US" altLang="zh-CN" sz="1400" dirty="0" smtClean="0"/>
              <a:t>PESTLE</a:t>
            </a:r>
            <a:r>
              <a:rPr lang="zh-CN" altLang="zh-CN" sz="1400" dirty="0" smtClean="0"/>
              <a:t>分析法、</a:t>
            </a:r>
            <a:r>
              <a:rPr lang="en-US" altLang="zh-CN" sz="1400" dirty="0" smtClean="0"/>
              <a:t>SWOT</a:t>
            </a:r>
            <a:r>
              <a:rPr lang="zh-CN" altLang="zh-CN" sz="1400" dirty="0" smtClean="0"/>
              <a:t>分析法和企业内部环境的分析。</a:t>
            </a:r>
            <a:endParaRPr lang="zh-CN" altLang="zh-CN" sz="1400" dirty="0" smtClean="0"/>
          </a:p>
          <a:p>
            <a:pPr indent="342900">
              <a:buNone/>
            </a:pPr>
            <a:r>
              <a:rPr lang="zh-CN" altLang="zh-CN" sz="1400" dirty="0" smtClean="0"/>
              <a:t>通过本课程的学习使学生们理解涉及商业环境的全面的基础知识，对商务中涉及道德实务和相关问题有个清晰的认识，为其他专业课的学习简历一个系统与明确的观点，加强学生综合运用所学理论分析实际问题的能力，培养学生一定的上午素质。</a:t>
            </a:r>
            <a:endParaRPr lang="en-US" altLang="zh-CN" sz="1400" b="1" dirty="0" smtClean="0">
              <a:solidFill>
                <a:srgbClr val="00B050"/>
              </a:solidFill>
            </a:endParaRPr>
          </a:p>
          <a:p>
            <a:pPr>
              <a:buNone/>
            </a:pPr>
            <a:r>
              <a:rPr lang="en-US" altLang="zh-CN" sz="2000" b="1" dirty="0" smtClean="0">
                <a:latin typeface="+mn-ea"/>
              </a:rPr>
              <a:t>3. </a:t>
            </a:r>
            <a:r>
              <a:rPr lang="en-US" altLang="zh-CN" sz="2000" b="1" kern="0" dirty="0" smtClean="0">
                <a:solidFill>
                  <a:srgbClr val="FF0000"/>
                </a:solidFill>
                <a:latin typeface="宋体" panose="02010600030101010101" pitchFamily="2" charset="-122"/>
                <a:cs typeface="宋体" panose="02010600030101010101" pitchFamily="2" charset="-122"/>
              </a:rPr>
              <a:t>E</a:t>
            </a:r>
            <a:r>
              <a:rPr lang="en-US" altLang="zh-CN" sz="2000" b="1" kern="0" dirty="0" smtClean="0">
                <a:latin typeface="宋体" panose="02010600030101010101" pitchFamily="2" charset="-122"/>
                <a:cs typeface="宋体" panose="02010600030101010101" pitchFamily="2" charset="-122"/>
              </a:rPr>
              <a:t>nterprising </a:t>
            </a:r>
            <a:r>
              <a:rPr lang="en-US" altLang="zh-CN" sz="2000" b="1" kern="0" dirty="0" err="1" smtClean="0">
                <a:solidFill>
                  <a:srgbClr val="FF0000"/>
                </a:solidFill>
                <a:latin typeface="宋体" panose="02010600030101010101" pitchFamily="2" charset="-122"/>
                <a:cs typeface="宋体" panose="02010600030101010101" pitchFamily="2" charset="-122"/>
              </a:rPr>
              <a:t>O</a:t>
            </a:r>
            <a:r>
              <a:rPr lang="en-US" altLang="zh-CN" sz="2000" b="1" kern="0" dirty="0" err="1" smtClean="0">
                <a:latin typeface="宋体" panose="02010600030101010101" pitchFamily="2" charset="-122"/>
                <a:cs typeface="宋体" panose="02010600030101010101" pitchFamily="2" charset="-122"/>
              </a:rPr>
              <a:t>rganisations</a:t>
            </a:r>
            <a:r>
              <a:rPr lang="en-US" altLang="zh-CN" sz="2000" b="1" kern="0" dirty="0" smtClean="0">
                <a:latin typeface="宋体" panose="02010600030101010101" pitchFamily="2" charset="-122"/>
                <a:cs typeface="宋体" panose="02010600030101010101" pitchFamily="2" charset="-122"/>
              </a:rPr>
              <a:t>(</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EO</a:t>
            </a:r>
            <a:r>
              <a:rPr lang="en-US" altLang="zh-CN" sz="2000" b="1" kern="0" dirty="0" smtClean="0">
                <a:latin typeface="宋体" panose="02010600030101010101" pitchFamily="2" charset="-122"/>
                <a:cs typeface="宋体" panose="02010600030101010101" pitchFamily="2" charset="-122"/>
              </a:rPr>
              <a:t>)</a:t>
            </a:r>
            <a:r>
              <a:rPr lang="zh-CN" altLang="en-US" sz="2000" b="1" kern="0" dirty="0" smtClean="0">
                <a:latin typeface="宋体" panose="02010600030101010101" pitchFamily="2" charset="-122"/>
                <a:cs typeface="宋体" panose="02010600030101010101" pitchFamily="2" charset="-122"/>
              </a:rPr>
              <a:t> </a:t>
            </a:r>
            <a:r>
              <a:rPr lang="zh-CN" altLang="en-US" sz="2000" b="1" dirty="0" smtClean="0">
                <a:solidFill>
                  <a:srgbClr val="00B050"/>
                </a:solidFill>
              </a:rPr>
              <a:t>（</a:t>
            </a:r>
            <a:r>
              <a:rPr lang="en-US" altLang="zh-CN" sz="2000" b="1" dirty="0" smtClean="0">
                <a:solidFill>
                  <a:srgbClr val="00B050"/>
                </a:solidFill>
              </a:rPr>
              <a:t> 2</a:t>
            </a:r>
            <a:r>
              <a:rPr lang="zh-CN" altLang="en-US" sz="2000" b="1" dirty="0" smtClean="0">
                <a:solidFill>
                  <a:srgbClr val="00B050"/>
                </a:solidFill>
              </a:rPr>
              <a:t>学分）</a:t>
            </a:r>
            <a:endParaRPr lang="en-US" altLang="zh-CN" sz="2000" b="1" dirty="0" smtClean="0">
              <a:solidFill>
                <a:srgbClr val="00B050"/>
              </a:solidFill>
            </a:endParaRPr>
          </a:p>
          <a:p>
            <a:pPr indent="342900" latinLnBrk="1">
              <a:buNone/>
            </a:pPr>
            <a:r>
              <a:rPr lang="zh-CN" altLang="zh-CN" sz="1400" dirty="0" smtClean="0"/>
              <a:t>该课程主要内容是关于企业组织结构的多种类型，能绘制最合适的组织结构，并展示不同组织因素之间的联系。组织结构类型以及企业组织的沟通方式，各职能之间的合作与冲突。</a:t>
            </a:r>
            <a:endParaRPr lang="zh-CN" altLang="zh-CN" sz="1400" dirty="0" smtClean="0"/>
          </a:p>
          <a:p>
            <a:pPr indent="342900" latinLnBrk="1">
              <a:buNone/>
            </a:pPr>
            <a:r>
              <a:rPr lang="zh-CN" altLang="zh-CN" sz="1400" dirty="0" smtClean="0"/>
              <a:t>通过本课程的学习使学生们理解如何分析内外部因素对组织产生的影响；学会用使用一些分析理论分析企业环境。组织基础设施的概念和作用；能够在不同的组织范围内确定组织绩效的关键因素。</a:t>
            </a:r>
            <a:endParaRPr lang="en-US" altLang="zh-CN" sz="1400" dirty="0" smtClean="0">
              <a:latin typeface="+mn-ea"/>
            </a:endParaRPr>
          </a:p>
          <a:p>
            <a:pPr>
              <a:buNone/>
            </a:pPr>
            <a:r>
              <a:rPr lang="en-US" altLang="zh-CN" sz="1800" b="1" dirty="0" smtClean="0">
                <a:latin typeface="+mn-ea"/>
              </a:rPr>
              <a:t>4. </a:t>
            </a:r>
            <a:r>
              <a:rPr lang="en-US" altLang="zh-CN" sz="1800" b="1" kern="0" dirty="0" smtClean="0">
                <a:solidFill>
                  <a:srgbClr val="FF0000"/>
                </a:solidFill>
                <a:latin typeface="宋体" panose="02010600030101010101" pitchFamily="2" charset="-122"/>
                <a:cs typeface="宋体" panose="02010600030101010101" pitchFamily="2" charset="-122"/>
              </a:rPr>
              <a:t>P</a:t>
            </a:r>
            <a:r>
              <a:rPr lang="en-US" altLang="zh-CN" sz="1800" b="1" kern="0" dirty="0" smtClean="0">
                <a:latin typeface="宋体" panose="02010600030101010101" pitchFamily="2" charset="-122"/>
                <a:cs typeface="宋体" panose="02010600030101010101" pitchFamily="2" charset="-122"/>
              </a:rPr>
              <a:t>rinciples of </a:t>
            </a:r>
            <a:r>
              <a:rPr lang="en-US" altLang="zh-CN" sz="1800" b="1" kern="0" dirty="0" smtClean="0">
                <a:solidFill>
                  <a:srgbClr val="FF0000"/>
                </a:solidFill>
                <a:latin typeface="宋体" panose="02010600030101010101" pitchFamily="2" charset="-122"/>
                <a:cs typeface="宋体" panose="02010600030101010101" pitchFamily="2" charset="-122"/>
              </a:rPr>
              <a:t>M</a:t>
            </a:r>
            <a:r>
              <a:rPr lang="en-US" altLang="zh-CN" sz="1800" b="1" kern="0" dirty="0" smtClean="0">
                <a:latin typeface="宋体" panose="02010600030101010101" pitchFamily="2" charset="-122"/>
                <a:cs typeface="宋体" panose="02010600030101010101" pitchFamily="2" charset="-122"/>
              </a:rPr>
              <a:t>arketing </a:t>
            </a:r>
            <a:r>
              <a:rPr lang="en-US" altLang="zh-CN" sz="1800" b="1" kern="0" dirty="0" smtClean="0">
                <a:solidFill>
                  <a:srgbClr val="FF0000"/>
                </a:solidFill>
                <a:latin typeface="宋体" panose="02010600030101010101" pitchFamily="2" charset="-122"/>
                <a:cs typeface="宋体" panose="02010600030101010101" pitchFamily="2" charset="-122"/>
              </a:rPr>
              <a:t>P</a:t>
            </a:r>
            <a:r>
              <a:rPr lang="en-US" altLang="zh-CN" sz="1800" b="1" kern="0" dirty="0" smtClean="0">
                <a:latin typeface="宋体" panose="02010600030101010101" pitchFamily="2" charset="-122"/>
                <a:cs typeface="宋体" panose="02010600030101010101" pitchFamily="2" charset="-122"/>
              </a:rPr>
              <a:t>ractice (</a:t>
            </a:r>
            <a:r>
              <a:rPr lang="zh-CN" altLang="en-US" sz="1800" b="1" kern="0" dirty="0" smtClean="0">
                <a:solidFill>
                  <a:srgbClr val="FF0000"/>
                </a:solidFill>
                <a:latin typeface="宋体" panose="02010600030101010101" pitchFamily="2" charset="-122"/>
                <a:cs typeface="宋体" panose="02010600030101010101" pitchFamily="2" charset="-122"/>
              </a:rPr>
              <a:t>简称</a:t>
            </a:r>
            <a:r>
              <a:rPr lang="en-US" altLang="zh-CN" sz="1800" b="1" kern="0" dirty="0" smtClean="0">
                <a:solidFill>
                  <a:srgbClr val="FF0000"/>
                </a:solidFill>
                <a:latin typeface="宋体" panose="02010600030101010101" pitchFamily="2" charset="-122"/>
                <a:cs typeface="宋体" panose="02010600030101010101" pitchFamily="2" charset="-122"/>
              </a:rPr>
              <a:t>PMP</a:t>
            </a:r>
            <a:r>
              <a:rPr lang="en-US" altLang="zh-CN" sz="1800" b="1" kern="0" dirty="0" smtClean="0">
                <a:latin typeface="宋体" panose="02010600030101010101" pitchFamily="2" charset="-122"/>
                <a:cs typeface="宋体" panose="02010600030101010101" pitchFamily="2" charset="-122"/>
              </a:rPr>
              <a:t>) </a:t>
            </a:r>
            <a:r>
              <a:rPr lang="zh-CN" altLang="en-US" sz="1800" b="1" dirty="0" smtClean="0">
                <a:solidFill>
                  <a:srgbClr val="00B050"/>
                </a:solidFill>
              </a:rPr>
              <a:t>（</a:t>
            </a:r>
            <a:r>
              <a:rPr lang="en-US" altLang="zh-CN" sz="1800" b="1" dirty="0" smtClean="0">
                <a:solidFill>
                  <a:srgbClr val="00B050"/>
                </a:solidFill>
              </a:rPr>
              <a:t>2</a:t>
            </a:r>
            <a:r>
              <a:rPr lang="zh-CN" altLang="en-US" sz="1800" b="1" dirty="0" smtClean="0">
                <a:solidFill>
                  <a:srgbClr val="00B050"/>
                </a:solidFill>
              </a:rPr>
              <a:t>学分）</a:t>
            </a:r>
            <a:endParaRPr lang="en-US" altLang="zh-CN" sz="1800" b="1" dirty="0" smtClean="0">
              <a:latin typeface="+mn-ea"/>
            </a:endParaRPr>
          </a:p>
          <a:p>
            <a:pPr indent="342900">
              <a:buNone/>
            </a:pPr>
            <a:r>
              <a:rPr lang="zh-CN" altLang="zh-CN" sz="1400" dirty="0" smtClean="0"/>
              <a:t>该课程主要内容是介绍市场营销基本概念和基础知识。</a:t>
            </a:r>
            <a:endParaRPr lang="zh-CN" altLang="zh-CN" sz="1400" dirty="0" smtClean="0"/>
          </a:p>
          <a:p>
            <a:pPr indent="342900">
              <a:buNone/>
            </a:pPr>
            <a:r>
              <a:rPr lang="zh-CN" altLang="zh-CN" sz="1400" dirty="0" smtClean="0"/>
              <a:t>通过本课程的学习使学生们理解营销方法与技巧，掌握一定的营销理念，将理论与实际结合，具备解决实际问题的能力。</a:t>
            </a:r>
            <a:endParaRPr lang="en-US" altLang="zh-CN" sz="1400" b="1" dirty="0" smtClean="0">
              <a:latin typeface="+mn-ea"/>
            </a:endParaRPr>
          </a:p>
          <a:p>
            <a:pPr marL="457200" indent="-457200">
              <a:buNone/>
            </a:pPr>
            <a:endParaRPr lang="en-US" altLang="zh-CN" sz="1800" b="1" dirty="0" smtClean="0">
              <a:latin typeface="+mn-ea"/>
            </a:endParaRPr>
          </a:p>
          <a:p>
            <a:pPr marL="457200" indent="-457200">
              <a:buNone/>
            </a:pPr>
            <a:endParaRPr lang="en-US" altLang="zh-CN" sz="1800" b="1" dirty="0" smtClean="0">
              <a:latin typeface="+mn-ea"/>
            </a:endParaRPr>
          </a:p>
          <a:p>
            <a:pPr marL="457200" indent="-457200">
              <a:buNone/>
            </a:pPr>
            <a:endParaRPr lang="en-US" altLang="zh-CN" sz="2000" b="1" dirty="0" smtClean="0">
              <a:latin typeface="+mn-ea"/>
            </a:endParaRPr>
          </a:p>
          <a:p>
            <a:pPr marL="514350" indent="-514350">
              <a:buNone/>
            </a:pPr>
            <a:endParaRPr lang="zh-CN"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9036496" cy="6858000"/>
          </a:xfrm>
        </p:spPr>
        <p:txBody>
          <a:bodyPr>
            <a:normAutofit/>
          </a:bodyPr>
          <a:lstStyle/>
          <a:p>
            <a:pPr>
              <a:buNone/>
            </a:pPr>
            <a:r>
              <a:rPr lang="en-US" altLang="zh-CN" sz="2400" b="1" dirty="0" smtClean="0"/>
              <a:t>ABE</a:t>
            </a:r>
            <a:r>
              <a:rPr lang="zh-CN" altLang="en-US" sz="2400" b="1" dirty="0" smtClean="0"/>
              <a:t>课程（十门）</a:t>
            </a:r>
            <a:endParaRPr lang="zh-CN" altLang="en-US" sz="2400" b="1" dirty="0" smtClean="0"/>
          </a:p>
          <a:p>
            <a:pPr algn="just" fontAlgn="ctr">
              <a:spcAft>
                <a:spcPts val="0"/>
              </a:spcAft>
              <a:buNone/>
            </a:pPr>
            <a:r>
              <a:rPr lang="en-US" altLang="zh-CN" sz="2000" b="1" kern="0" dirty="0" smtClean="0">
                <a:latin typeface="宋体" panose="02010600030101010101" pitchFamily="2" charset="-122"/>
                <a:cs typeface="宋体" panose="02010600030101010101" pitchFamily="2" charset="-122"/>
              </a:rPr>
              <a:t>5.</a:t>
            </a:r>
            <a:r>
              <a:rPr lang="en-US" altLang="zh-CN" sz="2000" b="1" kern="0" dirty="0" smtClean="0">
                <a:solidFill>
                  <a:srgbClr val="FF0000"/>
                </a:solidFill>
                <a:latin typeface="宋体" panose="02010600030101010101" pitchFamily="2" charset="-122"/>
                <a:cs typeface="宋体" panose="02010600030101010101" pitchFamily="2" charset="-122"/>
              </a:rPr>
              <a:t>I</a:t>
            </a:r>
            <a:r>
              <a:rPr lang="en-US" altLang="zh-CN" sz="2000" b="1" kern="0" dirty="0" smtClean="0">
                <a:latin typeface="宋体" panose="02010600030101010101" pitchFamily="2" charset="-122"/>
                <a:cs typeface="宋体" panose="02010600030101010101" pitchFamily="2" charset="-122"/>
              </a:rPr>
              <a:t>nternational </a:t>
            </a:r>
            <a:r>
              <a:rPr lang="en-US" altLang="zh-CN" sz="2000" b="1" kern="0" dirty="0" smtClean="0">
                <a:solidFill>
                  <a:srgbClr val="FF0000"/>
                </a:solidFill>
                <a:latin typeface="宋体" panose="02010600030101010101" pitchFamily="2" charset="-122"/>
                <a:cs typeface="宋体" panose="02010600030101010101" pitchFamily="2" charset="-122"/>
              </a:rPr>
              <a:t>B</a:t>
            </a:r>
            <a:r>
              <a:rPr lang="en-US" altLang="zh-CN" sz="2000" b="1" kern="0" dirty="0" smtClean="0">
                <a:latin typeface="宋体" panose="02010600030101010101" pitchFamily="2" charset="-122"/>
                <a:cs typeface="宋体" panose="02010600030101010101" pitchFamily="2" charset="-122"/>
              </a:rPr>
              <a:t>usiness </a:t>
            </a:r>
            <a:r>
              <a:rPr lang="en-US" altLang="zh-CN" sz="2000" b="1" kern="0" dirty="0" smtClean="0">
                <a:solidFill>
                  <a:srgbClr val="FF0000"/>
                </a:solidFill>
                <a:latin typeface="宋体" panose="02010600030101010101" pitchFamily="2" charset="-122"/>
                <a:cs typeface="宋体" panose="02010600030101010101" pitchFamily="2" charset="-122"/>
              </a:rPr>
              <a:t>E</a:t>
            </a:r>
            <a:r>
              <a:rPr lang="en-US" altLang="zh-CN" sz="2000" b="1" kern="0" dirty="0" smtClean="0">
                <a:latin typeface="宋体" panose="02010600030101010101" pitchFamily="2" charset="-122"/>
                <a:cs typeface="宋体" panose="02010600030101010101" pitchFamily="2" charset="-122"/>
              </a:rPr>
              <a:t>conomics and </a:t>
            </a:r>
            <a:r>
              <a:rPr lang="en-US" altLang="zh-CN" sz="2000" b="1" kern="0" dirty="0" smtClean="0">
                <a:solidFill>
                  <a:srgbClr val="FF0000"/>
                </a:solidFill>
                <a:latin typeface="宋体" panose="02010600030101010101" pitchFamily="2" charset="-122"/>
                <a:cs typeface="宋体" panose="02010600030101010101" pitchFamily="2" charset="-122"/>
              </a:rPr>
              <a:t>M</a:t>
            </a:r>
            <a:r>
              <a:rPr lang="en-US" altLang="zh-CN" sz="2000" b="1" kern="0" dirty="0" smtClean="0">
                <a:latin typeface="宋体" panose="02010600030101010101" pitchFamily="2" charset="-122"/>
                <a:cs typeface="宋体" panose="02010600030101010101" pitchFamily="2" charset="-122"/>
              </a:rPr>
              <a:t>arkets </a:t>
            </a:r>
            <a:r>
              <a:rPr lang="en-US" altLang="zh-CN" sz="2000" b="1" kern="0" dirty="0" smtClean="0">
                <a:solidFill>
                  <a:srgbClr val="FF0000"/>
                </a:solidFill>
                <a:latin typeface="宋体" panose="02010600030101010101" pitchFamily="2" charset="-122"/>
                <a:cs typeface="宋体" panose="02010600030101010101" pitchFamily="2" charset="-122"/>
              </a:rPr>
              <a:t>(</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IBEM) </a:t>
            </a:r>
            <a:r>
              <a:rPr lang="zh-CN" altLang="en-US" sz="2000" b="1" dirty="0" smtClean="0">
                <a:solidFill>
                  <a:srgbClr val="00B050"/>
                </a:solidFill>
              </a:rPr>
              <a:t>（</a:t>
            </a:r>
            <a:r>
              <a:rPr lang="en-US" altLang="zh-CN" sz="2000" b="1" dirty="0" smtClean="0">
                <a:solidFill>
                  <a:srgbClr val="00B050"/>
                </a:solidFill>
              </a:rPr>
              <a:t> 2</a:t>
            </a:r>
            <a:r>
              <a:rPr lang="zh-CN" altLang="en-US" sz="2000" b="1" dirty="0" smtClean="0">
                <a:solidFill>
                  <a:srgbClr val="00B050"/>
                </a:solidFill>
              </a:rPr>
              <a:t>学分）</a:t>
            </a:r>
            <a:endParaRPr lang="en-US" altLang="zh-CN" sz="2000" b="1" kern="100" dirty="0" smtClean="0">
              <a:solidFill>
                <a:srgbClr val="00B050"/>
              </a:solidFill>
              <a:cs typeface="Times New Roman" panose="02020603050405020304"/>
            </a:endParaRPr>
          </a:p>
          <a:p>
            <a:pPr indent="342900">
              <a:buNone/>
            </a:pPr>
            <a:r>
              <a:rPr lang="zh-CN" altLang="zh-CN" sz="1400" dirty="0" smtClean="0"/>
              <a:t>该课程主要内容是全面论述常见的国际市场状况及国际经济环境形势。</a:t>
            </a:r>
            <a:endParaRPr lang="zh-CN" altLang="zh-CN" sz="1400" dirty="0" smtClean="0"/>
          </a:p>
          <a:p>
            <a:pPr indent="342900">
              <a:buNone/>
            </a:pPr>
            <a:r>
              <a:rPr lang="zh-CN" altLang="zh-CN" sz="1400" dirty="0" smtClean="0"/>
              <a:t>通过本课程的学习使学生们理解常见的国际贸易原理和经理理论、国际市场规律、常见的国际金融机构及其运行方式。</a:t>
            </a:r>
            <a:endParaRPr lang="zh-CN" altLang="zh-CN" sz="1400" dirty="0" smtClean="0"/>
          </a:p>
          <a:p>
            <a:pPr algn="just" fontAlgn="ctr">
              <a:spcAft>
                <a:spcPts val="0"/>
              </a:spcAft>
              <a:buNone/>
            </a:pPr>
            <a:r>
              <a:rPr lang="en-US" altLang="zh-CN" sz="2000" b="1" dirty="0" smtClean="0">
                <a:latin typeface="+mn-ea"/>
              </a:rPr>
              <a:t>6. </a:t>
            </a:r>
            <a:r>
              <a:rPr lang="en-US" altLang="zh-CN" sz="2000" b="1" kern="0" dirty="0" smtClean="0">
                <a:solidFill>
                  <a:srgbClr val="FF0000"/>
                </a:solidFill>
                <a:latin typeface="宋体" panose="02010600030101010101" pitchFamily="2" charset="-122"/>
                <a:cs typeface="宋体" panose="02010600030101010101" pitchFamily="2" charset="-122"/>
              </a:rPr>
              <a:t>B</a:t>
            </a:r>
            <a:r>
              <a:rPr lang="en-US" altLang="zh-CN" sz="2000" b="1" kern="0" dirty="0" smtClean="0">
                <a:latin typeface="宋体" panose="02010600030101010101" pitchFamily="2" charset="-122"/>
                <a:cs typeface="宋体" panose="02010600030101010101" pitchFamily="2" charset="-122"/>
              </a:rPr>
              <a:t>uyer and </a:t>
            </a:r>
            <a:r>
              <a:rPr lang="en-US" altLang="zh-CN" sz="2000" b="1" kern="0" dirty="0" smtClean="0">
                <a:solidFill>
                  <a:srgbClr val="FF0000"/>
                </a:solidFill>
                <a:latin typeface="宋体" panose="02010600030101010101" pitchFamily="2" charset="-122"/>
                <a:cs typeface="宋体" panose="02010600030101010101" pitchFamily="2" charset="-122"/>
              </a:rPr>
              <a:t>C</a:t>
            </a:r>
            <a:r>
              <a:rPr lang="en-US" altLang="zh-CN" sz="2000" b="1" kern="0" dirty="0" smtClean="0">
                <a:latin typeface="宋体" panose="02010600030101010101" pitchFamily="2" charset="-122"/>
                <a:cs typeface="宋体" panose="02010600030101010101" pitchFamily="2" charset="-122"/>
              </a:rPr>
              <a:t>onsumer </a:t>
            </a:r>
            <a:r>
              <a:rPr lang="en-US" altLang="zh-CN" sz="2000" b="1" kern="0" dirty="0" err="1" smtClean="0">
                <a:solidFill>
                  <a:srgbClr val="FF0000"/>
                </a:solidFill>
                <a:latin typeface="宋体" panose="02010600030101010101" pitchFamily="2" charset="-122"/>
                <a:cs typeface="宋体" panose="02010600030101010101" pitchFamily="2" charset="-122"/>
              </a:rPr>
              <a:t>B</a:t>
            </a:r>
            <a:r>
              <a:rPr lang="en-US" altLang="zh-CN" sz="2000" b="1" kern="0" dirty="0" err="1" smtClean="0">
                <a:latin typeface="宋体" panose="02010600030101010101" pitchFamily="2" charset="-122"/>
                <a:cs typeface="宋体" panose="02010600030101010101" pitchFamily="2" charset="-122"/>
              </a:rPr>
              <a:t>ehaviour</a:t>
            </a:r>
            <a:r>
              <a:rPr lang="en-US" altLang="zh-CN" sz="2000" b="1" kern="0" dirty="0" smtClean="0">
                <a:latin typeface="宋体" panose="02010600030101010101" pitchFamily="2" charset="-122"/>
                <a:cs typeface="宋体" panose="02010600030101010101" pitchFamily="2" charset="-122"/>
              </a:rPr>
              <a:t>  </a:t>
            </a:r>
            <a:r>
              <a:rPr lang="en-US" altLang="zh-CN" sz="2000" b="1" kern="0" dirty="0" smtClean="0">
                <a:solidFill>
                  <a:srgbClr val="FF0000"/>
                </a:solidFill>
                <a:latin typeface="宋体" panose="02010600030101010101" pitchFamily="2" charset="-122"/>
                <a:cs typeface="宋体" panose="02010600030101010101" pitchFamily="2" charset="-122"/>
              </a:rPr>
              <a:t>(</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BCB</a:t>
            </a:r>
            <a:r>
              <a:rPr lang="en-US" altLang="zh-CN" sz="2000" b="1" kern="0" dirty="0" smtClean="0">
                <a:latin typeface="宋体" panose="02010600030101010101" pitchFamily="2" charset="-122"/>
                <a:cs typeface="宋体" panose="02010600030101010101" pitchFamily="2" charset="-122"/>
              </a:rPr>
              <a:t>) </a:t>
            </a:r>
            <a:r>
              <a:rPr lang="zh-CN" altLang="en-US" sz="2000" b="1" dirty="0" smtClean="0">
                <a:solidFill>
                  <a:srgbClr val="00B050"/>
                </a:solidFill>
              </a:rPr>
              <a:t>（</a:t>
            </a:r>
            <a:r>
              <a:rPr lang="en-US" altLang="zh-CN" sz="2000" b="1" dirty="0" smtClean="0">
                <a:solidFill>
                  <a:srgbClr val="00B050"/>
                </a:solidFill>
              </a:rPr>
              <a:t> 2</a:t>
            </a:r>
            <a:r>
              <a:rPr lang="zh-CN" altLang="en-US" sz="2000" b="1" dirty="0" smtClean="0">
                <a:solidFill>
                  <a:srgbClr val="00B050"/>
                </a:solidFill>
              </a:rPr>
              <a:t>学分</a:t>
            </a:r>
            <a:r>
              <a:rPr lang="zh-CN" altLang="en-US" sz="2000" b="1" dirty="0" smtClean="0"/>
              <a:t>）</a:t>
            </a:r>
            <a:r>
              <a:rPr lang="en-US" altLang="zh-CN" sz="2000" b="1" dirty="0" smtClean="0"/>
              <a:t>     </a:t>
            </a:r>
            <a:endParaRPr lang="en-US" altLang="zh-CN" sz="2000" b="1" dirty="0" smtClean="0">
              <a:solidFill>
                <a:srgbClr val="00B050"/>
              </a:solidFill>
            </a:endParaRPr>
          </a:p>
          <a:p>
            <a:pPr indent="342900">
              <a:buNone/>
            </a:pPr>
            <a:r>
              <a:rPr lang="zh-CN" altLang="zh-CN" sz="1400" dirty="0" smtClean="0"/>
              <a:t>该课程主要内容是研究消费者心理和行为的应用性学科，是市场营销学和心理学的一个重要的的分支。它包含了影响消费者选择的主要因素，消费者购买原理，研究消费者行为的价值，消费者行为理论如何影响组合营销等。</a:t>
            </a:r>
            <a:endParaRPr lang="zh-CN" altLang="zh-CN" sz="1400" dirty="0" smtClean="0"/>
          </a:p>
          <a:p>
            <a:pPr indent="342900">
              <a:buNone/>
            </a:pPr>
            <a:r>
              <a:rPr lang="zh-CN" altLang="zh-CN" sz="1400" dirty="0" smtClean="0"/>
              <a:t>通过本课程的学习使学生们掌握消费者心理的基本知识，基本理论，基本原则，掌握影响消费者行为方面的的基本因素及相关的基础知识，学习分析影响消费者心理和行为的社会环境，文化因素，产品要素和其他相关因素，培养学生综合分析，解决实际问题的能力，为将来从事营销实践工作及进行理论研究打下良好基础。</a:t>
            </a:r>
            <a:endParaRPr lang="en-US" altLang="zh-CN" sz="1400" dirty="0" smtClean="0"/>
          </a:p>
          <a:p>
            <a:pPr algn="just" fontAlgn="ctr">
              <a:spcAft>
                <a:spcPts val="0"/>
              </a:spcAft>
              <a:buNone/>
            </a:pPr>
            <a:r>
              <a:rPr lang="en-US" altLang="zh-CN" sz="2000" b="1" dirty="0" smtClean="0">
                <a:latin typeface="+mn-ea"/>
              </a:rPr>
              <a:t>7. </a:t>
            </a:r>
            <a:r>
              <a:rPr lang="en-US" altLang="zh-CN" sz="2000" b="1" kern="0" dirty="0" smtClean="0">
                <a:solidFill>
                  <a:srgbClr val="FF0000"/>
                </a:solidFill>
                <a:latin typeface="宋体" panose="02010600030101010101" pitchFamily="2" charset="-122"/>
                <a:cs typeface="宋体" panose="02010600030101010101" pitchFamily="2" charset="-122"/>
              </a:rPr>
              <a:t>H</a:t>
            </a:r>
            <a:r>
              <a:rPr lang="en-US" altLang="zh-CN" sz="2000" b="1" kern="0" dirty="0" smtClean="0">
                <a:latin typeface="宋体" panose="02010600030101010101" pitchFamily="2" charset="-122"/>
                <a:cs typeface="宋体" panose="02010600030101010101" pitchFamily="2" charset="-122"/>
              </a:rPr>
              <a:t>uman </a:t>
            </a:r>
            <a:r>
              <a:rPr lang="en-US" altLang="zh-CN" sz="2000" b="1" kern="0" dirty="0" smtClean="0">
                <a:solidFill>
                  <a:srgbClr val="FF0000"/>
                </a:solidFill>
                <a:latin typeface="宋体" panose="02010600030101010101" pitchFamily="2" charset="-122"/>
                <a:cs typeface="宋体" panose="02010600030101010101" pitchFamily="2" charset="-122"/>
              </a:rPr>
              <a:t>R</a:t>
            </a:r>
            <a:r>
              <a:rPr lang="en-US" altLang="zh-CN" sz="2000" b="1" kern="0" dirty="0" smtClean="0">
                <a:latin typeface="宋体" panose="02010600030101010101" pitchFamily="2" charset="-122"/>
                <a:cs typeface="宋体" panose="02010600030101010101" pitchFamily="2" charset="-122"/>
              </a:rPr>
              <a:t>esource </a:t>
            </a:r>
            <a:r>
              <a:rPr lang="en-US" altLang="zh-CN" sz="2000" b="1" kern="0" dirty="0" smtClean="0">
                <a:solidFill>
                  <a:srgbClr val="FF0000"/>
                </a:solidFill>
                <a:latin typeface="宋体" panose="02010600030101010101" pitchFamily="2" charset="-122"/>
                <a:cs typeface="宋体" panose="02010600030101010101" pitchFamily="2" charset="-122"/>
              </a:rPr>
              <a:t>M</a:t>
            </a:r>
            <a:r>
              <a:rPr lang="en-US" altLang="zh-CN" sz="2000" b="1" kern="0" dirty="0" smtClean="0">
                <a:latin typeface="宋体" panose="02010600030101010101" pitchFamily="2" charset="-122"/>
                <a:cs typeface="宋体" panose="02010600030101010101" pitchFamily="2" charset="-122"/>
              </a:rPr>
              <a:t>anagement </a:t>
            </a:r>
            <a:r>
              <a:rPr lang="en-US" altLang="zh-CN" sz="2000" b="1" kern="0" dirty="0" smtClean="0">
                <a:solidFill>
                  <a:srgbClr val="FF0000"/>
                </a:solidFill>
                <a:latin typeface="宋体" panose="02010600030101010101" pitchFamily="2" charset="-122"/>
                <a:cs typeface="宋体" panose="02010600030101010101" pitchFamily="2" charset="-122"/>
              </a:rPr>
              <a:t>(</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HRM) </a:t>
            </a:r>
            <a:r>
              <a:rPr lang="zh-CN" altLang="en-US" sz="2000" b="1" dirty="0" smtClean="0">
                <a:solidFill>
                  <a:srgbClr val="00B050"/>
                </a:solidFill>
              </a:rPr>
              <a:t>（</a:t>
            </a:r>
            <a:r>
              <a:rPr lang="en-US" altLang="zh-CN" sz="2000" b="1" dirty="0" smtClean="0">
                <a:solidFill>
                  <a:srgbClr val="00B050"/>
                </a:solidFill>
              </a:rPr>
              <a:t> 2</a:t>
            </a:r>
            <a:r>
              <a:rPr lang="zh-CN" altLang="en-US" sz="2000" b="1" dirty="0" smtClean="0">
                <a:solidFill>
                  <a:srgbClr val="00B050"/>
                </a:solidFill>
              </a:rPr>
              <a:t>学分）</a:t>
            </a:r>
            <a:endParaRPr lang="en-US" altLang="zh-CN" sz="2000" b="1" dirty="0" smtClean="0">
              <a:solidFill>
                <a:srgbClr val="00B050"/>
              </a:solidFill>
            </a:endParaRPr>
          </a:p>
          <a:p>
            <a:pPr indent="342900">
              <a:buNone/>
            </a:pPr>
            <a:r>
              <a:rPr lang="zh-CN" altLang="zh-CN" sz="1400" dirty="0" smtClean="0"/>
              <a:t>该课程主要内容是分析人力资源管理的盖伦及其对组织的影响；评估人力资源管理在职场中的应用过程；评估人力资源管理所涉及的各种实践及应用情况（包括人力资源规划、人员配置、员工发展、员工关系和薪酬）；评估影响职场中员工关系的有关因素。</a:t>
            </a:r>
            <a:endParaRPr lang="zh-CN" altLang="zh-CN" sz="1400" dirty="0" smtClean="0"/>
          </a:p>
          <a:p>
            <a:pPr indent="342900">
              <a:buNone/>
            </a:pPr>
            <a:r>
              <a:rPr lang="zh-CN" altLang="zh-CN" sz="1400" dirty="0" smtClean="0"/>
              <a:t>通过本课程的学习使学生们理解现代人力资源开发与管理的专业知识；行政管理与文化建设的专业知识；具有分析解决人力资源战略管理、进行人力资源开发和管理的基本能力。</a:t>
            </a:r>
            <a:endParaRPr lang="en-US" altLang="zh-CN" sz="1400" dirty="0" smtClean="0"/>
          </a:p>
          <a:p>
            <a:pPr algn="just" fontAlgn="ctr">
              <a:spcAft>
                <a:spcPts val="0"/>
              </a:spcAft>
              <a:buNone/>
            </a:pPr>
            <a:r>
              <a:rPr lang="en-US" altLang="zh-CN" sz="1800" b="1" dirty="0" smtClean="0">
                <a:latin typeface="+mn-ea"/>
              </a:rPr>
              <a:t>8. </a:t>
            </a:r>
            <a:r>
              <a:rPr lang="en-US" altLang="zh-CN" sz="1800" b="1" kern="0" dirty="0" smtClean="0">
                <a:solidFill>
                  <a:srgbClr val="FF0000"/>
                </a:solidFill>
                <a:latin typeface="宋体" panose="02010600030101010101" pitchFamily="2" charset="-122"/>
                <a:cs typeface="宋体" panose="02010600030101010101" pitchFamily="2" charset="-122"/>
              </a:rPr>
              <a:t>I</a:t>
            </a:r>
            <a:r>
              <a:rPr lang="en-US" altLang="zh-CN" sz="1800" b="1" kern="0" dirty="0" smtClean="0">
                <a:latin typeface="宋体" panose="02010600030101010101" pitchFamily="2" charset="-122"/>
                <a:cs typeface="宋体" panose="02010600030101010101" pitchFamily="2" charset="-122"/>
              </a:rPr>
              <a:t>ntegrated </a:t>
            </a:r>
            <a:r>
              <a:rPr lang="en-US" altLang="zh-CN" sz="1800" b="1" kern="0" dirty="0" smtClean="0">
                <a:solidFill>
                  <a:srgbClr val="FF0000"/>
                </a:solidFill>
                <a:latin typeface="宋体" panose="02010600030101010101" pitchFamily="2" charset="-122"/>
                <a:cs typeface="宋体" panose="02010600030101010101" pitchFamily="2" charset="-122"/>
              </a:rPr>
              <a:t>M</a:t>
            </a:r>
            <a:r>
              <a:rPr lang="en-US" altLang="zh-CN" sz="1800" b="1" kern="0" dirty="0" smtClean="0">
                <a:latin typeface="宋体" panose="02010600030101010101" pitchFamily="2" charset="-122"/>
                <a:cs typeface="宋体" panose="02010600030101010101" pitchFamily="2" charset="-122"/>
              </a:rPr>
              <a:t>arketing </a:t>
            </a:r>
            <a:r>
              <a:rPr lang="en-US" altLang="zh-CN" sz="1800" b="1" kern="0" dirty="0" smtClean="0">
                <a:solidFill>
                  <a:srgbClr val="FF0000"/>
                </a:solidFill>
                <a:latin typeface="宋体" panose="02010600030101010101" pitchFamily="2" charset="-122"/>
                <a:cs typeface="宋体" panose="02010600030101010101" pitchFamily="2" charset="-122"/>
              </a:rPr>
              <a:t>C</a:t>
            </a:r>
            <a:r>
              <a:rPr lang="en-US" altLang="zh-CN" sz="1800" b="1" kern="0" dirty="0" smtClean="0">
                <a:latin typeface="宋体" panose="02010600030101010101" pitchFamily="2" charset="-122"/>
                <a:cs typeface="宋体" panose="02010600030101010101" pitchFamily="2" charset="-122"/>
              </a:rPr>
              <a:t>ommunications(</a:t>
            </a:r>
            <a:r>
              <a:rPr lang="zh-CN" altLang="en-US" sz="1800" b="1" kern="0" dirty="0" smtClean="0">
                <a:solidFill>
                  <a:srgbClr val="FF0000"/>
                </a:solidFill>
                <a:latin typeface="宋体" panose="02010600030101010101" pitchFamily="2" charset="-122"/>
                <a:cs typeface="宋体" panose="02010600030101010101" pitchFamily="2" charset="-122"/>
              </a:rPr>
              <a:t>简称</a:t>
            </a:r>
            <a:r>
              <a:rPr lang="en-US" altLang="zh-CN" sz="1800" b="1" kern="0" dirty="0" smtClean="0">
                <a:solidFill>
                  <a:srgbClr val="FF0000"/>
                </a:solidFill>
                <a:latin typeface="宋体" panose="02010600030101010101" pitchFamily="2" charset="-122"/>
                <a:cs typeface="宋体" panose="02010600030101010101" pitchFamily="2" charset="-122"/>
              </a:rPr>
              <a:t>IMC)</a:t>
            </a:r>
            <a:r>
              <a:rPr lang="zh-CN" altLang="en-US" sz="1800" b="1" dirty="0" smtClean="0">
                <a:solidFill>
                  <a:srgbClr val="00B050"/>
                </a:solidFill>
              </a:rPr>
              <a:t>（</a:t>
            </a:r>
            <a:r>
              <a:rPr lang="en-US" altLang="zh-CN" sz="1800" b="1" dirty="0" smtClean="0">
                <a:solidFill>
                  <a:srgbClr val="00B050"/>
                </a:solidFill>
              </a:rPr>
              <a:t>2</a:t>
            </a:r>
            <a:r>
              <a:rPr lang="zh-CN" altLang="en-US" sz="1800" b="1" dirty="0" smtClean="0">
                <a:solidFill>
                  <a:srgbClr val="00B050"/>
                </a:solidFill>
              </a:rPr>
              <a:t>学分）</a:t>
            </a:r>
            <a:endParaRPr lang="en-US" altLang="zh-CN" sz="1800" b="1" dirty="0" smtClean="0">
              <a:latin typeface="+mn-ea"/>
            </a:endParaRPr>
          </a:p>
          <a:p>
            <a:pPr indent="342900">
              <a:buNone/>
            </a:pPr>
            <a:r>
              <a:rPr lang="zh-CN" altLang="zh-CN" sz="1400" dirty="0" smtClean="0"/>
              <a:t>该课程主要内容是解释整合营销传播基本概念及原理，综合介绍整合营销传播在实现品牌、市场营销和企业目标中的重要性。</a:t>
            </a:r>
            <a:endParaRPr lang="zh-CN" altLang="zh-CN" sz="1400" dirty="0" smtClean="0"/>
          </a:p>
          <a:p>
            <a:pPr indent="342900">
              <a:buNone/>
            </a:pPr>
            <a:r>
              <a:rPr lang="zh-CN" altLang="zh-CN" sz="1400" dirty="0" smtClean="0"/>
              <a:t>通过本课程的学习使学生们掌握如何在各种实际情况下实现整合营销传播</a:t>
            </a:r>
            <a:r>
              <a:rPr lang="en-US" altLang="zh-CN" sz="1400" dirty="0" smtClean="0"/>
              <a:t>, </a:t>
            </a:r>
            <a:r>
              <a:rPr lang="zh-CN" altLang="zh-CN" sz="1400" dirty="0" smtClean="0"/>
              <a:t>同时了解客户行为</a:t>
            </a:r>
            <a:r>
              <a:rPr lang="en-US" altLang="zh-CN" sz="1400" dirty="0" smtClean="0"/>
              <a:t>, </a:t>
            </a:r>
            <a:r>
              <a:rPr lang="zh-CN" altLang="zh-CN" sz="1400" dirty="0" smtClean="0"/>
              <a:t>媒体计划和品牌战略的相关知识。</a:t>
            </a:r>
            <a:endParaRPr lang="en-US" altLang="zh-CN" sz="1400" b="1" dirty="0" smtClean="0">
              <a:latin typeface="+mn-ea"/>
            </a:endParaRPr>
          </a:p>
          <a:p>
            <a:pPr marL="457200" indent="-457200">
              <a:buNone/>
            </a:pPr>
            <a:endParaRPr lang="en-US" altLang="zh-CN" sz="1800" b="1" dirty="0" smtClean="0">
              <a:latin typeface="+mn-ea"/>
            </a:endParaRPr>
          </a:p>
          <a:p>
            <a:pPr marL="457200" indent="-457200">
              <a:buNone/>
            </a:pPr>
            <a:endParaRPr lang="en-US" altLang="zh-CN" sz="2000" b="1" dirty="0" smtClean="0">
              <a:latin typeface="+mn-ea"/>
            </a:endParaRPr>
          </a:p>
          <a:p>
            <a:pPr marL="514350" indent="-514350">
              <a:buNone/>
            </a:pP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0"/>
            <a:ext cx="9036496" cy="6858000"/>
          </a:xfrm>
        </p:spPr>
        <p:txBody>
          <a:bodyPr>
            <a:normAutofit/>
          </a:bodyPr>
          <a:lstStyle/>
          <a:p>
            <a:pPr>
              <a:buNone/>
            </a:pPr>
            <a:r>
              <a:rPr lang="en-US" altLang="zh-CN" sz="2400" b="1" dirty="0" smtClean="0"/>
              <a:t>ABE</a:t>
            </a:r>
            <a:r>
              <a:rPr lang="zh-CN" altLang="en-US" sz="2400" b="1" dirty="0" smtClean="0"/>
              <a:t>课程（十门）</a:t>
            </a:r>
            <a:endParaRPr lang="zh-CN" altLang="en-US" sz="2400" b="1" dirty="0" smtClean="0"/>
          </a:p>
          <a:p>
            <a:pPr algn="just" fontAlgn="ctr">
              <a:buNone/>
            </a:pPr>
            <a:r>
              <a:rPr lang="en-US" altLang="zh-CN" sz="2000" b="1" kern="0" dirty="0" smtClean="0">
                <a:solidFill>
                  <a:srgbClr val="FF0000"/>
                </a:solidFill>
                <a:latin typeface="宋体" panose="02010600030101010101" pitchFamily="2" charset="-122"/>
                <a:cs typeface="宋体" panose="02010600030101010101" pitchFamily="2" charset="-122"/>
              </a:rPr>
              <a:t>9.M</a:t>
            </a:r>
            <a:r>
              <a:rPr lang="en-US" altLang="zh-CN" sz="2000" b="1" kern="0" dirty="0" smtClean="0">
                <a:latin typeface="宋体" panose="02010600030101010101" pitchFamily="2" charset="-122"/>
                <a:cs typeface="宋体" panose="02010600030101010101" pitchFamily="2" charset="-122"/>
              </a:rPr>
              <a:t>anaging </a:t>
            </a:r>
            <a:r>
              <a:rPr lang="en-US" altLang="zh-CN" sz="2000" b="1" kern="0" dirty="0" smtClean="0">
                <a:solidFill>
                  <a:srgbClr val="FF0000"/>
                </a:solidFill>
                <a:latin typeface="宋体" panose="02010600030101010101" pitchFamily="2" charset="-122"/>
                <a:cs typeface="宋体" panose="02010600030101010101" pitchFamily="2" charset="-122"/>
              </a:rPr>
              <a:t>A</a:t>
            </a:r>
            <a:r>
              <a:rPr lang="en-US" altLang="zh-CN" sz="2000" b="1" kern="0" dirty="0" smtClean="0">
                <a:latin typeface="宋体" panose="02010600030101010101" pitchFamily="2" charset="-122"/>
                <a:cs typeface="宋体" panose="02010600030101010101" pitchFamily="2" charset="-122"/>
              </a:rPr>
              <a:t>gile </a:t>
            </a:r>
            <a:r>
              <a:rPr lang="en-US" altLang="zh-CN" sz="2000" b="1" kern="0" dirty="0" err="1" smtClean="0">
                <a:solidFill>
                  <a:srgbClr val="FF0000"/>
                </a:solidFill>
                <a:latin typeface="宋体" panose="02010600030101010101" pitchFamily="2" charset="-122"/>
                <a:cs typeface="宋体" panose="02010600030101010101" pitchFamily="2" charset="-122"/>
              </a:rPr>
              <a:t>O</a:t>
            </a:r>
            <a:r>
              <a:rPr lang="en-US" altLang="zh-CN" sz="2000" b="1" kern="0" dirty="0" err="1" smtClean="0">
                <a:latin typeface="宋体" panose="02010600030101010101" pitchFamily="2" charset="-122"/>
                <a:cs typeface="宋体" panose="02010600030101010101" pitchFamily="2" charset="-122"/>
              </a:rPr>
              <a:t>rganisations</a:t>
            </a:r>
            <a:r>
              <a:rPr lang="en-US" altLang="zh-CN" sz="2000" b="1" kern="0" dirty="0" smtClean="0">
                <a:latin typeface="宋体" panose="02010600030101010101" pitchFamily="2" charset="-122"/>
                <a:cs typeface="宋体" panose="02010600030101010101" pitchFamily="2" charset="-122"/>
              </a:rPr>
              <a:t> and </a:t>
            </a:r>
            <a:r>
              <a:rPr lang="en-US" altLang="zh-CN" sz="2000" b="1" kern="0" dirty="0" smtClean="0">
                <a:solidFill>
                  <a:srgbClr val="FF0000"/>
                </a:solidFill>
                <a:latin typeface="宋体" panose="02010600030101010101" pitchFamily="2" charset="-122"/>
                <a:cs typeface="宋体" panose="02010600030101010101" pitchFamily="2" charset="-122"/>
              </a:rPr>
              <a:t>P</a:t>
            </a:r>
            <a:r>
              <a:rPr lang="en-US" altLang="zh-CN" sz="2000" b="1" kern="0" dirty="0" smtClean="0">
                <a:latin typeface="宋体" panose="02010600030101010101" pitchFamily="2" charset="-122"/>
                <a:cs typeface="宋体" panose="02010600030101010101" pitchFamily="2" charset="-122"/>
              </a:rPr>
              <a:t>eople</a:t>
            </a:r>
            <a:r>
              <a:rPr lang="en-US" altLang="zh-CN" sz="2000" b="1" kern="0" dirty="0" smtClean="0">
                <a:solidFill>
                  <a:srgbClr val="FF0000"/>
                </a:solidFill>
                <a:latin typeface="宋体" panose="02010600030101010101" pitchFamily="2" charset="-122"/>
                <a:cs typeface="宋体" panose="02010600030101010101" pitchFamily="2" charset="-122"/>
              </a:rPr>
              <a:t>(</a:t>
            </a:r>
            <a:r>
              <a:rPr lang="zh-CN" altLang="en-US" sz="2000" b="1" kern="0" dirty="0" smtClean="0">
                <a:solidFill>
                  <a:srgbClr val="FF0000"/>
                </a:solidFill>
                <a:latin typeface="宋体" panose="02010600030101010101" pitchFamily="2" charset="-122"/>
                <a:cs typeface="宋体" panose="02010600030101010101" pitchFamily="2" charset="-122"/>
              </a:rPr>
              <a:t>简称</a:t>
            </a:r>
            <a:r>
              <a:rPr lang="en-US" altLang="zh-CN" sz="2000" b="1" kern="0" dirty="0" smtClean="0">
                <a:solidFill>
                  <a:srgbClr val="FF0000"/>
                </a:solidFill>
                <a:latin typeface="宋体" panose="02010600030101010101" pitchFamily="2" charset="-122"/>
                <a:cs typeface="宋体" panose="02010600030101010101" pitchFamily="2" charset="-122"/>
              </a:rPr>
              <a:t>MAOP) </a:t>
            </a:r>
            <a:r>
              <a:rPr lang="zh-CN" altLang="en-US" sz="2000" b="1" dirty="0" smtClean="0">
                <a:solidFill>
                  <a:srgbClr val="00B050"/>
                </a:solidFill>
              </a:rPr>
              <a:t>（</a:t>
            </a:r>
            <a:r>
              <a:rPr lang="en-US" altLang="zh-CN" sz="2000" b="1" dirty="0" smtClean="0">
                <a:solidFill>
                  <a:srgbClr val="00B050"/>
                </a:solidFill>
              </a:rPr>
              <a:t> 2</a:t>
            </a:r>
            <a:r>
              <a:rPr lang="zh-CN" altLang="en-US" sz="2000" b="1" dirty="0" smtClean="0">
                <a:solidFill>
                  <a:srgbClr val="00B050"/>
                </a:solidFill>
              </a:rPr>
              <a:t>学分）</a:t>
            </a:r>
            <a:r>
              <a:rPr lang="en-US" altLang="zh-CN" sz="2000" b="1" dirty="0" smtClean="0">
                <a:solidFill>
                  <a:srgbClr val="00B050"/>
                </a:solidFill>
              </a:rPr>
              <a:t> </a:t>
            </a:r>
            <a:endParaRPr lang="zh-CN" altLang="zh-CN" sz="2000" b="1" kern="100" dirty="0" smtClean="0">
              <a:solidFill>
                <a:srgbClr val="00B050"/>
              </a:solidFill>
              <a:cs typeface="Times New Roman" panose="02020603050405020304"/>
            </a:endParaRPr>
          </a:p>
          <a:p>
            <a:pPr indent="342900" latinLnBrk="1">
              <a:buNone/>
            </a:pPr>
            <a:r>
              <a:rPr lang="zh-CN" altLang="zh-CN" sz="1400" dirty="0" smtClean="0"/>
              <a:t>该课程主要内容是学习组织性质的变化，了解现代管理实践与原则，熟悉员工绩效环节和管理者的个人发展。</a:t>
            </a:r>
            <a:endParaRPr lang="zh-CN" altLang="zh-CN" sz="1400" dirty="0" smtClean="0"/>
          </a:p>
          <a:p>
            <a:pPr indent="342900">
              <a:buNone/>
            </a:pPr>
            <a:r>
              <a:rPr lang="zh-CN" altLang="zh-CN" sz="1400" dirty="0" smtClean="0"/>
              <a:t>通过本课程的学习使学生们具备分析组织内外部环境的能力，嫩够提出支持采取具体战略的合理论据；具备分析、判断、商业意识能力，了解个人职责、熟悉人员管理，能够反思并制定合适的个人发展规划。</a:t>
            </a:r>
            <a:endParaRPr lang="en-US" altLang="zh-CN" sz="2000" b="1" dirty="0" smtClean="0">
              <a:latin typeface="+mn-ea"/>
            </a:endParaRPr>
          </a:p>
          <a:p>
            <a:pPr algn="just" fontAlgn="ctr">
              <a:spcAft>
                <a:spcPts val="0"/>
              </a:spcAft>
              <a:buNone/>
            </a:pPr>
            <a:r>
              <a:rPr lang="en-US" altLang="zh-CN" sz="1800" b="1" dirty="0" smtClean="0">
                <a:latin typeface="+mn-ea"/>
              </a:rPr>
              <a:t>10. </a:t>
            </a:r>
            <a:r>
              <a:rPr lang="en-US" altLang="zh-CN" sz="1800" b="1" kern="0" dirty="0" smtClean="0">
                <a:solidFill>
                  <a:srgbClr val="FF0000"/>
                </a:solidFill>
                <a:latin typeface="宋体" panose="02010600030101010101" pitchFamily="2" charset="-122"/>
                <a:cs typeface="宋体" panose="02010600030101010101" pitchFamily="2" charset="-122"/>
              </a:rPr>
              <a:t>S</a:t>
            </a:r>
            <a:r>
              <a:rPr lang="en-US" altLang="zh-CN" sz="1800" b="1" kern="0" dirty="0" smtClean="0">
                <a:latin typeface="宋体" panose="02010600030101010101" pitchFamily="2" charset="-122"/>
                <a:cs typeface="宋体" panose="02010600030101010101" pitchFamily="2" charset="-122"/>
              </a:rPr>
              <a:t>trategic </a:t>
            </a:r>
            <a:r>
              <a:rPr lang="en-US" altLang="zh-CN" sz="1800" b="1" kern="0" dirty="0" smtClean="0">
                <a:solidFill>
                  <a:srgbClr val="FF0000"/>
                </a:solidFill>
                <a:latin typeface="宋体" panose="02010600030101010101" pitchFamily="2" charset="-122"/>
                <a:cs typeface="宋体" panose="02010600030101010101" pitchFamily="2" charset="-122"/>
              </a:rPr>
              <a:t>M</a:t>
            </a:r>
            <a:r>
              <a:rPr lang="en-US" altLang="zh-CN" sz="1800" b="1" kern="0" dirty="0" smtClean="0">
                <a:latin typeface="宋体" panose="02010600030101010101" pitchFamily="2" charset="-122"/>
                <a:cs typeface="宋体" panose="02010600030101010101" pitchFamily="2" charset="-122"/>
              </a:rPr>
              <a:t>arketing</a:t>
            </a:r>
            <a:r>
              <a:rPr lang="en-US" altLang="zh-CN" sz="1800" b="1" kern="0" dirty="0" smtClean="0">
                <a:solidFill>
                  <a:srgbClr val="FF0000"/>
                </a:solidFill>
                <a:latin typeface="宋体" panose="02010600030101010101" pitchFamily="2" charset="-122"/>
                <a:cs typeface="宋体" panose="02010600030101010101" pitchFamily="2" charset="-122"/>
              </a:rPr>
              <a:t>(</a:t>
            </a:r>
            <a:r>
              <a:rPr lang="zh-CN" altLang="en-US" sz="1800" b="1" kern="0" dirty="0" smtClean="0">
                <a:solidFill>
                  <a:srgbClr val="FF0000"/>
                </a:solidFill>
                <a:latin typeface="宋体" panose="02010600030101010101" pitchFamily="2" charset="-122"/>
                <a:cs typeface="宋体" panose="02010600030101010101" pitchFamily="2" charset="-122"/>
              </a:rPr>
              <a:t>简称</a:t>
            </a:r>
            <a:r>
              <a:rPr lang="en-US" altLang="zh-CN" sz="1800" b="1" kern="0" dirty="0" smtClean="0">
                <a:solidFill>
                  <a:srgbClr val="FF0000"/>
                </a:solidFill>
                <a:latin typeface="宋体" panose="02010600030101010101" pitchFamily="2" charset="-122"/>
                <a:cs typeface="宋体" panose="02010600030101010101" pitchFamily="2" charset="-122"/>
              </a:rPr>
              <a:t>SM) </a:t>
            </a:r>
            <a:r>
              <a:rPr lang="zh-CN" altLang="en-US" sz="1800" b="1" dirty="0" smtClean="0">
                <a:solidFill>
                  <a:srgbClr val="00B050"/>
                </a:solidFill>
              </a:rPr>
              <a:t>（</a:t>
            </a:r>
            <a:r>
              <a:rPr lang="en-US" altLang="zh-CN" sz="1800" b="1" dirty="0" smtClean="0">
                <a:solidFill>
                  <a:srgbClr val="00B050"/>
                </a:solidFill>
              </a:rPr>
              <a:t> 2</a:t>
            </a:r>
            <a:r>
              <a:rPr lang="zh-CN" altLang="en-US" sz="1800" b="1" dirty="0" smtClean="0">
                <a:solidFill>
                  <a:srgbClr val="00B050"/>
                </a:solidFill>
              </a:rPr>
              <a:t>学分）</a:t>
            </a:r>
            <a:r>
              <a:rPr lang="en-US" altLang="zh-CN" sz="1800" b="1" dirty="0" smtClean="0">
                <a:solidFill>
                  <a:srgbClr val="00B050"/>
                </a:solidFill>
              </a:rPr>
              <a:t> </a:t>
            </a:r>
            <a:endParaRPr lang="en-US" altLang="zh-CN" sz="1800" b="1" dirty="0" smtClean="0">
              <a:latin typeface="+mn-ea"/>
            </a:endParaRPr>
          </a:p>
          <a:p>
            <a:pPr indent="342900">
              <a:buNone/>
            </a:pPr>
            <a:r>
              <a:rPr lang="zh-CN" altLang="zh-CN" sz="1400" dirty="0" smtClean="0"/>
              <a:t>该课程主要内容是关于市场营销的概念以及发展趋势，介绍营销环境、营销战略、营销技巧以及营销过程中涉及的法律问题。</a:t>
            </a:r>
            <a:endParaRPr lang="zh-CN" altLang="zh-CN" sz="1400" dirty="0" smtClean="0"/>
          </a:p>
          <a:p>
            <a:pPr indent="342900">
              <a:buNone/>
            </a:pPr>
            <a:r>
              <a:rPr lang="zh-CN" altLang="zh-CN" sz="1400" dirty="0" smtClean="0"/>
              <a:t>通过本课程的学习使学生们理解营销活动的必要性，更加全面地掌握市场营销理论知识，培养学生的营销能力，使其在未来实践工作运用所学知识解决遇到的营销难题。</a:t>
            </a:r>
            <a:endParaRPr lang="en-US" altLang="zh-CN" sz="1800" b="1" dirty="0" smtClean="0">
              <a:latin typeface="+mn-ea"/>
            </a:endParaRPr>
          </a:p>
          <a:p>
            <a:pPr marL="457200" indent="-457200">
              <a:buNone/>
            </a:pPr>
            <a:endParaRPr lang="en-US" altLang="zh-CN" sz="2000" b="1" dirty="0" smtClean="0">
              <a:latin typeface="+mn-ea"/>
            </a:endParaRPr>
          </a:p>
          <a:p>
            <a:pPr marL="514350" indent="-514350">
              <a:buNone/>
            </a:pPr>
            <a:endParaRPr lang="zh-CN"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内容占位符 2"/>
          <p:cNvSpPr>
            <a:spLocks noGrp="1"/>
          </p:cNvSpPr>
          <p:nvPr>
            <p:ph idx="1"/>
          </p:nvPr>
        </p:nvSpPr>
        <p:spPr>
          <a:xfrm>
            <a:off x="457200" y="1046480"/>
            <a:ext cx="8229600" cy="5080000"/>
          </a:xfrm>
        </p:spPr>
        <p:txBody>
          <a:bodyPr/>
          <a:p>
            <a:pPr marL="0" indent="0" algn="ctr">
              <a:buNone/>
            </a:pPr>
            <a:r>
              <a:rPr lang="zh-CN" altLang="en-US"/>
              <a:t>毕业要求</a:t>
            </a:r>
            <a:endParaRPr lang="zh-CN" altLang="en-US"/>
          </a:p>
          <a:p>
            <a:r>
              <a:rPr lang="zh-CN" altLang="en-US"/>
              <a:t>（一）通过英语B级考试；</a:t>
            </a:r>
            <a:endParaRPr lang="zh-CN" altLang="en-US"/>
          </a:p>
          <a:p>
            <a:r>
              <a:rPr lang="zh-CN" altLang="en-US"/>
              <a:t>（二）通过2门香港公开大学课程；</a:t>
            </a:r>
            <a:endParaRPr lang="zh-CN" altLang="en-US"/>
          </a:p>
          <a:p>
            <a:r>
              <a:rPr lang="zh-CN" altLang="en-US"/>
              <a:t>（三）通过10门ABE校考；</a:t>
            </a:r>
            <a:endParaRPr lang="zh-CN" altLang="en-US"/>
          </a:p>
          <a:p>
            <a:r>
              <a:rPr lang="zh-CN" altLang="en-US"/>
              <a:t>（四）修够130个学分。</a:t>
            </a:r>
            <a:endParaRPr lang="zh-CN"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11560" y="116632"/>
            <a:ext cx="8064896" cy="576064"/>
          </a:xfrm>
        </p:spPr>
        <p:txBody>
          <a:bodyPr>
            <a:normAutofit fontScale="90000"/>
          </a:bodyPr>
          <a:lstStyle/>
          <a:p>
            <a:r>
              <a:rPr lang="zh-CN" altLang="en-US" sz="3600" dirty="0" smtClean="0"/>
              <a:t>一、</a:t>
            </a:r>
            <a:r>
              <a:rPr lang="en-US" altLang="zh-CN" sz="3600" dirty="0" smtClean="0"/>
              <a:t>2019</a:t>
            </a:r>
            <a:r>
              <a:rPr lang="zh-CN" altLang="en-US" sz="3600" dirty="0" smtClean="0"/>
              <a:t>级公共课  </a:t>
            </a:r>
            <a:r>
              <a:rPr lang="zh-CN" altLang="en-US" sz="2200" dirty="0" smtClean="0">
                <a:solidFill>
                  <a:srgbClr val="FF0000"/>
                </a:solidFill>
              </a:rPr>
              <a:t>必修（</a:t>
            </a:r>
            <a:r>
              <a:rPr lang="en-US" altLang="zh-CN" sz="2200" dirty="0" smtClean="0">
                <a:solidFill>
                  <a:srgbClr val="FF0000"/>
                </a:solidFill>
              </a:rPr>
              <a:t>40</a:t>
            </a:r>
            <a:r>
              <a:rPr lang="zh-CN" altLang="en-US" sz="2200" dirty="0" smtClean="0">
                <a:solidFill>
                  <a:srgbClr val="FF0000"/>
                </a:solidFill>
              </a:rPr>
              <a:t>分）</a:t>
            </a:r>
            <a:r>
              <a:rPr lang="zh-CN" altLang="en-US" sz="2200" dirty="0">
                <a:solidFill>
                  <a:srgbClr val="FF0000"/>
                </a:solidFill>
              </a:rPr>
              <a:t>选修</a:t>
            </a:r>
            <a:r>
              <a:rPr lang="en-US" altLang="zh-CN" sz="2200" dirty="0">
                <a:solidFill>
                  <a:srgbClr val="FF0000"/>
                </a:solidFill>
              </a:rPr>
              <a:t>(</a:t>
            </a:r>
            <a:r>
              <a:rPr lang="zh-CN" altLang="en-US" sz="2200" dirty="0">
                <a:solidFill>
                  <a:srgbClr val="FF0000"/>
                </a:solidFill>
              </a:rPr>
              <a:t>至少</a:t>
            </a:r>
            <a:r>
              <a:rPr lang="en-US" altLang="zh-CN" sz="2200" dirty="0">
                <a:solidFill>
                  <a:srgbClr val="FF0000"/>
                </a:solidFill>
              </a:rPr>
              <a:t>1</a:t>
            </a:r>
            <a:r>
              <a:rPr lang="zh-CN" altLang="en-US" sz="2200" dirty="0">
                <a:solidFill>
                  <a:srgbClr val="FF0000"/>
                </a:solidFill>
              </a:rPr>
              <a:t>分）</a:t>
            </a:r>
            <a:endParaRPr lang="zh-CN" altLang="en-US" sz="2200" dirty="0">
              <a:solidFill>
                <a:srgbClr val="FF0000"/>
              </a:solidFill>
            </a:endParaRPr>
          </a:p>
        </p:txBody>
      </p:sp>
      <p:graphicFrame>
        <p:nvGraphicFramePr>
          <p:cNvPr id="4" name="内容占位符 3"/>
          <p:cNvGraphicFramePr>
            <a:graphicFrameLocks noGrp="1"/>
          </p:cNvGraphicFramePr>
          <p:nvPr>
            <p:ph idx="1"/>
          </p:nvPr>
        </p:nvGraphicFramePr>
        <p:xfrm>
          <a:off x="899592" y="692699"/>
          <a:ext cx="7200800" cy="5616621"/>
        </p:xfrm>
        <a:graphic>
          <a:graphicData uri="http://schemas.openxmlformats.org/drawingml/2006/table">
            <a:tbl>
              <a:tblPr firstRow="1" bandRow="1">
                <a:tableStyleId>{5C22544A-7EE6-4342-B048-85BDC9FD1C3A}</a:tableStyleId>
              </a:tblPr>
              <a:tblGrid>
                <a:gridCol w="1828134"/>
                <a:gridCol w="1700258"/>
                <a:gridCol w="1080120"/>
                <a:gridCol w="1296144"/>
                <a:gridCol w="1296144"/>
              </a:tblGrid>
              <a:tr h="394291">
                <a:tc>
                  <a:txBody>
                    <a:bodyPr/>
                    <a:lstStyle/>
                    <a:p>
                      <a:pPr algn="ctr"/>
                      <a:r>
                        <a:rPr lang="zh-CN" altLang="en-US" sz="1600" dirty="0" smtClean="0"/>
                        <a:t>课程名称</a:t>
                      </a:r>
                      <a:endParaRPr lang="zh-CN" altLang="en-US" sz="1600" dirty="0"/>
                    </a:p>
                  </a:txBody>
                  <a:tcPr/>
                </a:tc>
                <a:tc>
                  <a:txBody>
                    <a:bodyPr/>
                    <a:lstStyle/>
                    <a:p>
                      <a:pPr algn="ctr"/>
                      <a:r>
                        <a:rPr lang="zh-CN" altLang="en-US" sz="1600" dirty="0" smtClean="0"/>
                        <a:t>课程代码 </a:t>
                      </a:r>
                      <a:endParaRPr lang="zh-CN" altLang="en-US" sz="1600" dirty="0"/>
                    </a:p>
                  </a:txBody>
                  <a:tcPr/>
                </a:tc>
                <a:tc>
                  <a:txBody>
                    <a:bodyPr/>
                    <a:lstStyle/>
                    <a:p>
                      <a:pPr algn="ctr"/>
                      <a:r>
                        <a:rPr lang="zh-CN" altLang="en-US" sz="1600" dirty="0" smtClean="0"/>
                        <a:t>学分</a:t>
                      </a:r>
                      <a:endParaRPr lang="zh-CN" altLang="en-US" sz="1600" dirty="0" smtClean="0"/>
                    </a:p>
                  </a:txBody>
                  <a:tcPr/>
                </a:tc>
                <a:tc>
                  <a:txBody>
                    <a:bodyPr/>
                    <a:lstStyle/>
                    <a:p>
                      <a:pPr algn="ctr"/>
                      <a:r>
                        <a:rPr lang="zh-CN" altLang="en-US" sz="1600" dirty="0" smtClean="0"/>
                        <a:t>开课学期</a:t>
                      </a:r>
                      <a:endParaRPr lang="zh-CN" altLang="en-US" sz="1600" dirty="0"/>
                    </a:p>
                  </a:txBody>
                  <a:tcPr/>
                </a:tc>
                <a:tc>
                  <a:txBody>
                    <a:bodyPr/>
                    <a:lstStyle/>
                    <a:p>
                      <a:pPr algn="ctr"/>
                      <a:r>
                        <a:rPr lang="zh-CN" altLang="en-US" sz="1600" dirty="0" smtClean="0"/>
                        <a:t>性质</a:t>
                      </a:r>
                      <a:endParaRPr lang="zh-CN" altLang="en-US" sz="1600" dirty="0"/>
                    </a:p>
                  </a:txBody>
                  <a:tcPr/>
                </a:tc>
              </a:tr>
              <a:tr h="325786">
                <a:tc>
                  <a:txBody>
                    <a:bodyPr/>
                    <a:lstStyle/>
                    <a:p>
                      <a:pPr algn="ctr" fontAlgn="ctr">
                        <a:spcAft>
                          <a:spcPts val="0"/>
                        </a:spcAft>
                      </a:pPr>
                      <a:r>
                        <a:rPr lang="zh-CN" sz="1000" kern="0" dirty="0">
                          <a:solidFill>
                            <a:srgbClr val="000000"/>
                          </a:solidFill>
                          <a:effectLst/>
                          <a:latin typeface="Calibri" panose="020F0502020204030204"/>
                          <a:ea typeface="宋体" panose="02010600030101010101" pitchFamily="2" charset="-122"/>
                          <a:cs typeface="宋体" panose="02010600030101010101" pitchFamily="2" charset="-122"/>
                        </a:rPr>
                        <a:t>军事技能</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GRD 112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1</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algn="ctr" fontAlgn="ct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dirty="0">
                          <a:solidFill>
                            <a:srgbClr val="000000"/>
                          </a:solidFill>
                          <a:effectLst/>
                          <a:latin typeface="Calibri" panose="020F0502020204030204"/>
                          <a:ea typeface="宋体" panose="02010600030101010101" pitchFamily="2" charset="-122"/>
                          <a:cs typeface="宋体" panose="02010600030101010101" pitchFamily="2" charset="-122"/>
                        </a:rPr>
                        <a:t>军事理论课</a:t>
                      </a:r>
                      <a:r>
                        <a:rPr lang="en-US" sz="1000" kern="0" dirty="0">
                          <a:solidFill>
                            <a:srgbClr val="000000"/>
                          </a:solidFill>
                          <a:effectLst/>
                          <a:latin typeface="Calibri" panose="020F0502020204030204"/>
                          <a:ea typeface="宋体" panose="02010600030101010101" pitchFamily="2" charset="-122"/>
                          <a:cs typeface="宋体" panose="02010600030101010101" pitchFamily="2" charset="-122"/>
                        </a:rPr>
                        <a:t>1/2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GRD 113/114</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1</a:t>
                      </a:r>
                      <a:r>
                        <a:rPr lang="zh-CN" sz="1050" kern="100" dirty="0">
                          <a:effectLst/>
                          <a:latin typeface="Calibri" panose="020F0502020204030204"/>
                          <a:ea typeface="宋体" panose="02010600030101010101" pitchFamily="2" charset="-122"/>
                          <a:cs typeface="Times New Roman" panose="02020603050405020304"/>
                        </a:rPr>
                        <a:t>、</a:t>
                      </a:r>
                      <a:r>
                        <a:rPr lang="en-US" sz="1050" kern="100" dirty="0">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美育课程</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GRD 308</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4</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288032">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大学生心理健康</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GRD 106</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1.5</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a:effectLst/>
                          <a:latin typeface="宋体" panose="02010600030101010101" pitchFamily="2" charset="-122"/>
                          <a:ea typeface="宋体" panose="02010600030101010101" pitchFamily="2" charset="-122"/>
                          <a:cs typeface="Times New Roman" panose="02020603050405020304"/>
                        </a:rPr>
                        <a:t>1</a:t>
                      </a:r>
                      <a:endParaRPr lang="zh-CN" sz="1050" kern="10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432048">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职业生涯与规划</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GRD 108</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1</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a:effectLst/>
                          <a:latin typeface="宋体" panose="02010600030101010101" pitchFamily="2" charset="-122"/>
                          <a:ea typeface="宋体" panose="02010600030101010101" pitchFamily="2" charset="-122"/>
                          <a:cs typeface="Times New Roman" panose="02020603050405020304"/>
                        </a:rPr>
                        <a:t>1</a:t>
                      </a:r>
                      <a:endParaRPr lang="zh-CN" sz="1050" kern="10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288032">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思想道德修养</a:t>
                      </a:r>
                      <a:r>
                        <a:rPr lang="en-US" sz="1000" kern="0">
                          <a:solidFill>
                            <a:srgbClr val="000000"/>
                          </a:solidFill>
                          <a:effectLst/>
                          <a:latin typeface="Calibri" panose="020F0502020204030204"/>
                          <a:ea typeface="宋体" panose="02010600030101010101" pitchFamily="2" charset="-122"/>
                          <a:cs typeface="宋体" panose="02010600030101010101" pitchFamily="2" charset="-122"/>
                        </a:rPr>
                        <a:t>1/2</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GRD 105/205</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3</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1</a:t>
                      </a:r>
                      <a:r>
                        <a:rPr lang="zh-CN" sz="1050" kern="100" dirty="0">
                          <a:effectLst/>
                          <a:latin typeface="Calibri" panose="020F0502020204030204"/>
                          <a:ea typeface="宋体" panose="02010600030101010101" pitchFamily="2" charset="-122"/>
                          <a:cs typeface="Times New Roman" panose="02020603050405020304"/>
                        </a:rPr>
                        <a:t>、</a:t>
                      </a:r>
                      <a:r>
                        <a:rPr lang="en-US" sz="1050" kern="100" dirty="0">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计算机基础</a:t>
                      </a:r>
                      <a:r>
                        <a:rPr lang="en-US" sz="1000" kern="0">
                          <a:solidFill>
                            <a:srgbClr val="000000"/>
                          </a:solidFill>
                          <a:effectLst/>
                          <a:latin typeface="Calibri" panose="020F0502020204030204"/>
                          <a:ea typeface="宋体" panose="02010600030101010101" pitchFamily="2" charset="-122"/>
                          <a:cs typeface="宋体" panose="02010600030101010101" pitchFamily="2" charset="-122"/>
                        </a:rPr>
                        <a:t>1/2</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GRD 301/302</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3</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1</a:t>
                      </a:r>
                      <a:r>
                        <a:rPr lang="zh-CN" sz="1050" kern="100" dirty="0">
                          <a:effectLst/>
                          <a:latin typeface="Calibri" panose="020F0502020204030204"/>
                          <a:ea typeface="宋体" panose="02010600030101010101" pitchFamily="2" charset="-122"/>
                          <a:cs typeface="Times New Roman" panose="02020603050405020304"/>
                        </a:rPr>
                        <a:t>、</a:t>
                      </a:r>
                      <a:r>
                        <a:rPr lang="en-US" sz="1050" kern="100" dirty="0">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dirty="0">
                          <a:solidFill>
                            <a:srgbClr val="000000"/>
                          </a:solidFill>
                          <a:effectLst/>
                          <a:latin typeface="Calibri" panose="020F0502020204030204"/>
                          <a:ea typeface="宋体" panose="02010600030101010101" pitchFamily="2" charset="-122"/>
                          <a:cs typeface="宋体" panose="02010600030101010101" pitchFamily="2" charset="-122"/>
                        </a:rPr>
                        <a:t>等级英语</a:t>
                      </a:r>
                      <a:r>
                        <a:rPr lang="en-US" sz="1000" kern="0" dirty="0">
                          <a:solidFill>
                            <a:srgbClr val="000000"/>
                          </a:solidFill>
                          <a:effectLst/>
                          <a:latin typeface="Calibri" panose="020F0502020204030204"/>
                          <a:ea typeface="宋体" panose="02010600030101010101" pitchFamily="2" charset="-122"/>
                          <a:cs typeface="宋体" panose="02010600030101010101" pitchFamily="2" charset="-122"/>
                        </a:rPr>
                        <a:t>A/B/C/B</a:t>
                      </a:r>
                      <a:r>
                        <a:rPr lang="zh-CN" sz="1000" kern="0" dirty="0">
                          <a:solidFill>
                            <a:srgbClr val="000000"/>
                          </a:solidFill>
                          <a:effectLst/>
                          <a:latin typeface="Calibri" panose="020F0502020204030204"/>
                          <a:ea typeface="宋体" panose="02010600030101010101" pitchFamily="2" charset="-122"/>
                          <a:cs typeface="宋体" panose="02010600030101010101" pitchFamily="2" charset="-122"/>
                        </a:rPr>
                        <a:t>级英语</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ENG 141/142/144/134</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4</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1</a:t>
                      </a:r>
                      <a:r>
                        <a:rPr lang="zh-CN" sz="1050" kern="100" dirty="0">
                          <a:effectLst/>
                          <a:latin typeface="Calibri" panose="020F0502020204030204"/>
                          <a:ea typeface="宋体" panose="02010600030101010101" pitchFamily="2" charset="-122"/>
                          <a:cs typeface="Times New Roman" panose="02020603050405020304"/>
                        </a:rPr>
                        <a:t>、</a:t>
                      </a:r>
                      <a:r>
                        <a:rPr lang="en-US" sz="1050" kern="100" dirty="0">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大学体育</a:t>
                      </a:r>
                      <a:r>
                        <a:rPr lang="en-US" sz="1000" kern="0">
                          <a:solidFill>
                            <a:srgbClr val="000000"/>
                          </a:solidFill>
                          <a:effectLst/>
                          <a:latin typeface="Calibri" panose="020F0502020204030204"/>
                          <a:ea typeface="宋体" panose="02010600030101010101" pitchFamily="2" charset="-122"/>
                          <a:cs typeface="宋体" panose="02010600030101010101" pitchFamily="2" charset="-122"/>
                        </a:rPr>
                        <a:t>1/2/3</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GRD 201/202/203 </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3</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solidFill>
                            <a:srgbClr val="000000"/>
                          </a:solidFill>
                          <a:effectLst/>
                          <a:latin typeface="宋体" panose="02010600030101010101" pitchFamily="2" charset="-122"/>
                          <a:ea typeface="宋体" panose="02010600030101010101" pitchFamily="2" charset="-122"/>
                          <a:cs typeface="Times New Roman" panose="02020603050405020304"/>
                        </a:rPr>
                        <a:t>1</a:t>
                      </a:r>
                      <a:r>
                        <a:rPr lang="zh-CN" sz="1050" kern="100" dirty="0">
                          <a:solidFill>
                            <a:srgbClr val="000000"/>
                          </a:solidFill>
                          <a:effectLst/>
                          <a:latin typeface="Calibri" panose="020F0502020204030204"/>
                          <a:ea typeface="宋体" panose="02010600030101010101" pitchFamily="2" charset="-122"/>
                          <a:cs typeface="Times New Roman" panose="02020603050405020304"/>
                        </a:rPr>
                        <a:t>、</a:t>
                      </a:r>
                      <a:r>
                        <a:rPr lang="en-US" sz="1050" kern="100" dirty="0">
                          <a:solidFill>
                            <a:srgbClr val="000000"/>
                          </a:solidFill>
                          <a:effectLst/>
                          <a:latin typeface="Calibri" panose="020F0502020204030204"/>
                          <a:ea typeface="宋体" panose="02010600030101010101" pitchFamily="2" charset="-122"/>
                          <a:cs typeface="Times New Roman" panose="02020603050405020304"/>
                        </a:rPr>
                        <a:t>2</a:t>
                      </a:r>
                      <a:r>
                        <a:rPr lang="zh-CN" sz="1050" kern="100" dirty="0">
                          <a:solidFill>
                            <a:srgbClr val="000000"/>
                          </a:solidFill>
                          <a:effectLst/>
                          <a:latin typeface="Calibri" panose="020F0502020204030204"/>
                          <a:ea typeface="宋体" panose="02010600030101010101" pitchFamily="2" charset="-122"/>
                          <a:cs typeface="Times New Roman" panose="02020603050405020304"/>
                        </a:rPr>
                        <a:t>、</a:t>
                      </a:r>
                      <a:r>
                        <a:rPr lang="en-US" sz="1050" kern="100" dirty="0">
                          <a:solidFill>
                            <a:srgbClr val="000000"/>
                          </a:solidFill>
                          <a:effectLst/>
                          <a:latin typeface="Calibri" panose="020F0502020204030204"/>
                          <a:ea typeface="宋体" panose="02010600030101010101" pitchFamily="2" charset="-122"/>
                          <a:cs typeface="Times New Roman" panose="02020603050405020304"/>
                        </a:rPr>
                        <a:t>3</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财经应用文写作</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GRD 107</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a:solidFill>
                            <a:srgbClr val="000000"/>
                          </a:solidFill>
                          <a:effectLst/>
                          <a:latin typeface="Calibri" panose="020F0502020204030204"/>
                          <a:ea typeface="宋体" panose="02010600030101010101" pitchFamily="2" charset="-122"/>
                          <a:cs typeface="Times New Roman" panose="02020603050405020304"/>
                        </a:rPr>
                        <a:t>1.5</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solidFill>
                            <a:srgbClr val="000000"/>
                          </a:solidFill>
                          <a:effectLst/>
                          <a:latin typeface="宋体" panose="02010600030101010101" pitchFamily="2" charset="-122"/>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288032">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创新创业教育</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GRD 117</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solidFill>
                            <a:srgbClr val="000000"/>
                          </a:solidFill>
                          <a:effectLst/>
                          <a:latin typeface="宋体" panose="02010600030101010101" pitchFamily="2" charset="-122"/>
                          <a:ea typeface="宋体" panose="02010600030101010101" pitchFamily="2" charset="-122"/>
                          <a:cs typeface="Times New Roman" panose="02020603050405020304"/>
                        </a:rPr>
                        <a:t>3</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a:solidFill>
                            <a:srgbClr val="000000"/>
                          </a:solidFill>
                          <a:effectLst/>
                          <a:latin typeface="Calibri" panose="020F0502020204030204"/>
                          <a:ea typeface="宋体" panose="02010600030101010101" pitchFamily="2" charset="-122"/>
                          <a:cs typeface="宋体" panose="02010600030101010101" pitchFamily="2" charset="-122"/>
                        </a:rPr>
                        <a:t>毛泽东思想概论</a:t>
                      </a:r>
                      <a:r>
                        <a:rPr lang="en-US" sz="1000" kern="0">
                          <a:solidFill>
                            <a:srgbClr val="000000"/>
                          </a:solidFill>
                          <a:effectLst/>
                          <a:latin typeface="Calibri" panose="020F0502020204030204"/>
                          <a:ea typeface="宋体" panose="02010600030101010101" pitchFamily="2" charset="-122"/>
                          <a:cs typeface="宋体" panose="02010600030101010101" pitchFamily="2" charset="-122"/>
                        </a:rPr>
                        <a:t>1/2</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a:solidFill>
                            <a:srgbClr val="000000"/>
                          </a:solidFill>
                          <a:effectLst/>
                          <a:latin typeface="宋体" panose="02010600030101010101" pitchFamily="2" charset="-122"/>
                          <a:ea typeface="宋体" panose="02010600030101010101" pitchFamily="2" charset="-122"/>
                          <a:cs typeface="宋体" panose="02010600030101010101" pitchFamily="2" charset="-122"/>
                        </a:rPr>
                        <a:t>GRD 306/401</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a:solidFill>
                            <a:srgbClr val="000000"/>
                          </a:solidFill>
                          <a:effectLst/>
                          <a:latin typeface="Calibri" panose="020F0502020204030204"/>
                          <a:ea typeface="宋体" panose="02010600030101010101" pitchFamily="2" charset="-122"/>
                          <a:cs typeface="Times New Roman" panose="02020603050405020304"/>
                        </a:rPr>
                        <a:t>4</a:t>
                      </a:r>
                      <a:endParaRPr lang="zh-CN" sz="1050" kern="10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3</a:t>
                      </a:r>
                      <a:r>
                        <a:rPr lang="zh-CN" sz="1050" kern="100" dirty="0">
                          <a:effectLst/>
                          <a:latin typeface="Calibri" panose="020F0502020204030204"/>
                          <a:ea typeface="宋体" panose="02010600030101010101" pitchFamily="2" charset="-122"/>
                          <a:cs typeface="Times New Roman" panose="02020603050405020304"/>
                        </a:rPr>
                        <a:t>、</a:t>
                      </a:r>
                      <a:r>
                        <a:rPr lang="en-US" sz="1050" kern="100" dirty="0">
                          <a:effectLst/>
                          <a:latin typeface="Calibri" panose="020F0502020204030204"/>
                          <a:ea typeface="宋体" panose="02010600030101010101" pitchFamily="2" charset="-122"/>
                          <a:cs typeface="Times New Roman" panose="02020603050405020304"/>
                        </a:rPr>
                        <a:t>4</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360040">
                <a:tc>
                  <a:txBody>
                    <a:bodyPr/>
                    <a:lstStyle/>
                    <a:p>
                      <a:pPr algn="ctr" fontAlgn="ctr">
                        <a:spcAft>
                          <a:spcPts val="0"/>
                        </a:spcAft>
                      </a:pPr>
                      <a:r>
                        <a:rPr lang="zh-CN" sz="1000" kern="0" dirty="0">
                          <a:solidFill>
                            <a:srgbClr val="000000"/>
                          </a:solidFill>
                          <a:effectLst/>
                          <a:latin typeface="Calibri" panose="020F0502020204030204"/>
                          <a:ea typeface="宋体" panose="02010600030101010101" pitchFamily="2" charset="-122"/>
                          <a:cs typeface="宋体" panose="02010600030101010101" pitchFamily="2" charset="-122"/>
                        </a:rPr>
                        <a:t>形势与政策</a:t>
                      </a:r>
                      <a:r>
                        <a:rPr lang="en-US" sz="1000" kern="0" dirty="0">
                          <a:solidFill>
                            <a:srgbClr val="000000"/>
                          </a:solidFill>
                          <a:effectLst/>
                          <a:latin typeface="Calibri" panose="020F0502020204030204"/>
                          <a:ea typeface="宋体" panose="02010600030101010101" pitchFamily="2" charset="-122"/>
                          <a:cs typeface="宋体" panose="02010600030101010101" pitchFamily="2" charset="-122"/>
                        </a:rPr>
                        <a:t>1/2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fontAlgn="ctr">
                        <a:spcAft>
                          <a:spcPts val="0"/>
                        </a:spcAft>
                      </a:pPr>
                      <a:r>
                        <a:rPr 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rPr>
                        <a:t>GRD 307/402</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100" kern="100" dirty="0">
                          <a:solidFill>
                            <a:srgbClr val="000000"/>
                          </a:solidFill>
                          <a:effectLst/>
                          <a:latin typeface="Calibri" panose="020F0502020204030204"/>
                          <a:ea typeface="宋体" panose="02010600030101010101" pitchFamily="2" charset="-122"/>
                          <a:cs typeface="Times New Roman" panose="02020603050405020304"/>
                        </a:rPr>
                        <a:t>1</a:t>
                      </a:r>
                      <a:endParaRPr lang="zh-CN" sz="1050" kern="100" dirty="0">
                        <a:effectLst/>
                        <a:latin typeface="Calibri" panose="020F0502020204030204"/>
                        <a:ea typeface="宋体" panose="02010600030101010101" pitchFamily="2" charset="-122"/>
                        <a:cs typeface="Times New Roman" panose="02020603050405020304"/>
                      </a:endParaRPr>
                    </a:p>
                  </a:txBody>
                  <a:tcPr marL="0" marR="0" marT="0" marB="0" anchor="ctr"/>
                </a:tc>
                <a:tc>
                  <a:txBody>
                    <a:bodyPr/>
                    <a:lstStyle/>
                    <a:p>
                      <a:pPr algn="ctr">
                        <a:spcAft>
                          <a:spcPts val="0"/>
                        </a:spcAft>
                      </a:pPr>
                      <a:r>
                        <a:rPr lang="en-US" sz="1050" kern="100" dirty="0">
                          <a:effectLst/>
                          <a:latin typeface="宋体" panose="02010600030101010101" pitchFamily="2" charset="-122"/>
                          <a:ea typeface="宋体" panose="02010600030101010101" pitchFamily="2" charset="-122"/>
                          <a:cs typeface="Times New Roman" panose="02020603050405020304"/>
                        </a:rPr>
                        <a:t>3</a:t>
                      </a:r>
                      <a:r>
                        <a:rPr lang="zh-CN" sz="1050" kern="100" dirty="0">
                          <a:effectLst/>
                          <a:latin typeface="Calibri" panose="020F0502020204030204"/>
                          <a:ea typeface="宋体" panose="02010600030101010101" pitchFamily="2" charset="-122"/>
                          <a:cs typeface="Times New Roman" panose="02020603050405020304"/>
                        </a:rPr>
                        <a:t>、</a:t>
                      </a:r>
                      <a:r>
                        <a:rPr lang="en-US" sz="1050" kern="100" dirty="0">
                          <a:effectLst/>
                          <a:latin typeface="Calibri" panose="020F0502020204030204"/>
                          <a:ea typeface="宋体" panose="02010600030101010101" pitchFamily="2" charset="-122"/>
                          <a:cs typeface="Times New Roman" panose="02020603050405020304"/>
                        </a:rPr>
                        <a:t>4</a:t>
                      </a:r>
                      <a:endParaRPr lang="zh-CN" sz="1050" kern="100" dirty="0">
                        <a:effectLst/>
                        <a:latin typeface="Calibri" panose="020F0502020204030204"/>
                        <a:ea typeface="宋体" panose="02010600030101010101" pitchFamily="2" charset="-122"/>
                        <a:cs typeface="Times New Roman" panose="02020603050405020304"/>
                      </a:endParaRPr>
                    </a:p>
                  </a:txBody>
                  <a:tcPr marL="17780" marR="1778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288032">
                <a:tc>
                  <a:txBody>
                    <a:bodyPr/>
                    <a:lstStyle/>
                    <a:p>
                      <a:pPr algn="ctr" fontAlgn="ctr">
                        <a:spcAft>
                          <a:spcPts val="0"/>
                        </a:spcAft>
                      </a:pPr>
                      <a:r>
                        <a:rPr lang="zh-CN" sz="1000" kern="0" dirty="0">
                          <a:solidFill>
                            <a:srgbClr val="000000"/>
                          </a:solidFill>
                          <a:effectLst/>
                          <a:latin typeface="Calibri" panose="020F0502020204030204"/>
                          <a:ea typeface="宋体" panose="02010600030101010101" pitchFamily="2" charset="-122"/>
                          <a:cs typeface="宋体" panose="02010600030101010101" pitchFamily="2" charset="-122"/>
                        </a:rPr>
                        <a:t>培贤</a:t>
                      </a:r>
                      <a:r>
                        <a:rPr lang="zh-CN" sz="1000" kern="0" dirty="0" smtClean="0">
                          <a:solidFill>
                            <a:srgbClr val="000000"/>
                          </a:solidFill>
                          <a:effectLst/>
                          <a:latin typeface="Calibri" panose="020F0502020204030204"/>
                          <a:ea typeface="宋体" panose="02010600030101010101" pitchFamily="2" charset="-122"/>
                          <a:cs typeface="宋体" panose="02010600030101010101" pitchFamily="2" charset="-122"/>
                        </a:rPr>
                        <a:t>英语</a:t>
                      </a:r>
                      <a:endParaRPr lang="zh-CN" sz="1000" kern="0" dirty="0">
                        <a:solidFill>
                          <a:srgbClr val="000000"/>
                        </a:solidFill>
                        <a:effectLst/>
                        <a:latin typeface="Calibri" panose="020F0502020204030204"/>
                        <a:ea typeface="宋体" panose="02010600030101010101" pitchFamily="2" charset="-122"/>
                        <a:cs typeface="宋体" panose="02010600030101010101" pitchFamily="2" charset="-122"/>
                      </a:endParaRPr>
                    </a:p>
                  </a:txBody>
                  <a:tcPr marL="0" marR="0" marT="0" marB="0" anchor="ctr"/>
                </a:tc>
                <a:tc>
                  <a:txBody>
                    <a:bodyPr/>
                    <a:lstStyle/>
                    <a:p>
                      <a:pPr algn="ctr"/>
                      <a:r>
                        <a:rPr lang="en-US" altLang="zh-CN" sz="1000" kern="0" dirty="0" smtClean="0">
                          <a:solidFill>
                            <a:srgbClr val="000000"/>
                          </a:solidFill>
                          <a:effectLst/>
                          <a:latin typeface="宋体" panose="02010600030101010101" pitchFamily="2" charset="-122"/>
                          <a:ea typeface="宋体" panose="02010600030101010101" pitchFamily="2" charset="-122"/>
                          <a:cs typeface="宋体" panose="02010600030101010101" pitchFamily="2" charset="-122"/>
                        </a:rPr>
                        <a:t>PXE 211/ 212/ 110/214/ 111</a:t>
                      </a:r>
                      <a:endParaRPr lang="zh-CN" altLang="en-US" sz="1000" kern="0" dirty="0">
                        <a:solidFill>
                          <a:srgbClr val="000000"/>
                        </a:solidFill>
                        <a:effectLst/>
                        <a:latin typeface="宋体" panose="02010600030101010101" pitchFamily="2" charset="-122"/>
                        <a:ea typeface="宋体" panose="02010600030101010101" pitchFamily="2" charset="-122"/>
                        <a:cs typeface="宋体" panose="02010600030101010101" pitchFamily="2" charset="-122"/>
                      </a:endParaRPr>
                    </a:p>
                  </a:txBody>
                  <a:tcPr marL="9525" marR="9525" marT="9525" marB="0" anchor="ctr"/>
                </a:tc>
                <a:tc>
                  <a:txBody>
                    <a:bodyPr/>
                    <a:lstStyle/>
                    <a:p>
                      <a:pPr algn="ctr"/>
                      <a:r>
                        <a:rPr lang="en-US" altLang="zh-CN" sz="1100" b="0" i="0" u="none" strike="noStrike" kern="1200" dirty="0" smtClean="0">
                          <a:solidFill>
                            <a:schemeClr val="tx1"/>
                          </a:solidFill>
                          <a:effectLst/>
                          <a:latin typeface="宋体" panose="02010600030101010101" pitchFamily="2" charset="-122"/>
                          <a:ea typeface="+mn-ea"/>
                          <a:cs typeface="+mn-cs"/>
                        </a:rPr>
                        <a:t>10</a:t>
                      </a:r>
                      <a:endParaRPr lang="zh-CN" altLang="en-US" sz="1100" b="0" i="0" u="none" strike="noStrike" kern="1200" dirty="0">
                        <a:solidFill>
                          <a:schemeClr val="tx1"/>
                        </a:solidFill>
                        <a:effectLst/>
                        <a:latin typeface="宋体" panose="02010600030101010101" pitchFamily="2" charset="-122"/>
                        <a:ea typeface="+mn-ea"/>
                        <a:cs typeface="+mn-cs"/>
                      </a:endParaRPr>
                    </a:p>
                  </a:txBody>
                  <a:tcPr marL="9525" marR="9525" marT="9525" marB="0" anchor="ctr"/>
                </a:tc>
                <a:tc>
                  <a:txBody>
                    <a:bodyPr/>
                    <a:lstStyle/>
                    <a:p>
                      <a:pPr marL="0" algn="ctr" defTabSz="914400" rtl="0" eaLnBrk="1" fontAlgn="ctr" latinLnBrk="0" hangingPunct="1"/>
                      <a:r>
                        <a:rPr lang="en-US" altLang="zh-CN" sz="1100" b="0" i="0" u="none" strike="noStrike" kern="1200" dirty="0" smtClean="0">
                          <a:solidFill>
                            <a:schemeClr val="tx1"/>
                          </a:solidFill>
                          <a:effectLst/>
                          <a:latin typeface="宋体" panose="02010600030101010101" pitchFamily="2" charset="-122"/>
                          <a:ea typeface="+mn-ea"/>
                          <a:cs typeface="+mn-cs"/>
                        </a:rPr>
                        <a:t>1</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2</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3</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4</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5</a:t>
                      </a:r>
                      <a:endParaRPr lang="zh-CN" altLang="en-US" sz="1100" b="0" i="0" u="none" strike="noStrike" kern="1200" dirty="0">
                        <a:solidFill>
                          <a:schemeClr val="tx1"/>
                        </a:solidFill>
                        <a:effectLst/>
                        <a:latin typeface="宋体" panose="02010600030101010101" pitchFamily="2" charset="-122"/>
                        <a:ea typeface="+mn-ea"/>
                        <a:cs typeface="+mn-cs"/>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公共必修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r h="432048">
                <a:tc>
                  <a:txBody>
                    <a:bodyPr/>
                    <a:lstStyle/>
                    <a:p>
                      <a:pPr algn="ctr"/>
                      <a:r>
                        <a:rPr lang="zh-CN" altLang="en-US" sz="1000" kern="0" dirty="0" smtClean="0">
                          <a:solidFill>
                            <a:srgbClr val="000000"/>
                          </a:solidFill>
                          <a:effectLst/>
                          <a:latin typeface="Calibri" panose="020F0502020204030204"/>
                          <a:ea typeface="宋体" panose="02010600030101010101" pitchFamily="2" charset="-122"/>
                          <a:cs typeface="宋体" panose="02010600030101010101" pitchFamily="2" charset="-122"/>
                        </a:rPr>
                        <a:t>泰语</a:t>
                      </a:r>
                      <a:r>
                        <a:rPr lang="en-US" altLang="zh-CN" sz="1000" kern="0" dirty="0" smtClean="0">
                          <a:solidFill>
                            <a:srgbClr val="000000"/>
                          </a:solidFill>
                          <a:effectLst/>
                          <a:latin typeface="Calibri" panose="020F0502020204030204"/>
                          <a:ea typeface="宋体" panose="02010600030101010101" pitchFamily="2" charset="-122"/>
                          <a:cs typeface="宋体" panose="02010600030101010101" pitchFamily="2" charset="-122"/>
                        </a:rPr>
                        <a:t>/</a:t>
                      </a:r>
                      <a:r>
                        <a:rPr lang="zh-CN" altLang="en-US" sz="1000" kern="0" dirty="0" smtClean="0">
                          <a:solidFill>
                            <a:srgbClr val="000000"/>
                          </a:solidFill>
                          <a:effectLst/>
                          <a:latin typeface="Calibri" panose="020F0502020204030204"/>
                          <a:ea typeface="宋体" panose="02010600030101010101" pitchFamily="2" charset="-122"/>
                          <a:cs typeface="宋体" panose="02010600030101010101" pitchFamily="2" charset="-122"/>
                        </a:rPr>
                        <a:t>越南语</a:t>
                      </a:r>
                      <a:r>
                        <a:rPr lang="en-US" altLang="zh-CN" sz="1000" kern="0" dirty="0" smtClean="0">
                          <a:solidFill>
                            <a:srgbClr val="000000"/>
                          </a:solidFill>
                          <a:effectLst/>
                          <a:latin typeface="Calibri" panose="020F0502020204030204"/>
                          <a:ea typeface="宋体" panose="02010600030101010101" pitchFamily="2" charset="-122"/>
                          <a:cs typeface="宋体" panose="02010600030101010101" pitchFamily="2" charset="-122"/>
                        </a:rPr>
                        <a:t>/</a:t>
                      </a:r>
                      <a:r>
                        <a:rPr lang="zh-CN" altLang="en-US" sz="1000" kern="0" dirty="0" smtClean="0">
                          <a:solidFill>
                            <a:srgbClr val="000000"/>
                          </a:solidFill>
                          <a:effectLst/>
                          <a:latin typeface="Calibri" panose="020F0502020204030204"/>
                          <a:ea typeface="宋体" panose="02010600030101010101" pitchFamily="2" charset="-122"/>
                          <a:cs typeface="宋体" panose="02010600030101010101" pitchFamily="2" charset="-122"/>
                        </a:rPr>
                        <a:t>舞蹈等</a:t>
                      </a:r>
                      <a:endParaRPr lang="zh-CN" altLang="en-US" sz="1000" kern="0" dirty="0">
                        <a:solidFill>
                          <a:srgbClr val="000000"/>
                        </a:solidFill>
                        <a:effectLst/>
                        <a:latin typeface="Calibri" panose="020F0502020204030204"/>
                        <a:ea typeface="宋体" panose="02010600030101010101" pitchFamily="2" charset="-122"/>
                        <a:cs typeface="宋体" panose="02010600030101010101" pitchFamily="2" charset="-122"/>
                      </a:endParaRPr>
                    </a:p>
                  </a:txBody>
                  <a:tcPr marL="9525" marR="9525" marT="9525" marB="0" anchor="ctr"/>
                </a:tc>
                <a:tc>
                  <a:txBody>
                    <a:bodyPr/>
                    <a:lstStyle/>
                    <a:p>
                      <a:pPr algn="ctr"/>
                      <a:r>
                        <a:rPr lang="zh-CN" altLang="en-US" sz="1100" b="0" i="0" u="none" strike="noStrike" kern="1200" dirty="0" smtClean="0">
                          <a:solidFill>
                            <a:srgbClr val="FF0000"/>
                          </a:solidFill>
                          <a:effectLst/>
                          <a:latin typeface="宋体" panose="02010600030101010101" pitchFamily="2" charset="-122"/>
                          <a:ea typeface="+mn-ea"/>
                          <a:cs typeface="+mn-cs"/>
                        </a:rPr>
                        <a:t>课程根据实际开设为准</a:t>
                      </a:r>
                      <a:endParaRPr lang="zh-CN" altLang="en-US" sz="1100" b="0" i="0" u="none" strike="noStrike" kern="1200" dirty="0">
                        <a:solidFill>
                          <a:srgbClr val="FF0000"/>
                        </a:solidFill>
                        <a:effectLst/>
                        <a:latin typeface="宋体" panose="02010600030101010101" pitchFamily="2" charset="-122"/>
                        <a:ea typeface="+mn-ea"/>
                        <a:cs typeface="+mn-cs"/>
                      </a:endParaRPr>
                    </a:p>
                  </a:txBody>
                  <a:tcPr marL="9525" marR="9525" marT="9525" marB="0" anchor="ctr"/>
                </a:tc>
                <a:tc>
                  <a:txBody>
                    <a:bodyPr/>
                    <a:lstStyle/>
                    <a:p>
                      <a:pPr algn="ctr"/>
                      <a:r>
                        <a:rPr lang="en-US" altLang="zh-CN" sz="1400" b="0" i="0" u="none" strike="noStrike" kern="1200" dirty="0" smtClean="0">
                          <a:solidFill>
                            <a:schemeClr val="tx1"/>
                          </a:solidFill>
                          <a:effectLst/>
                          <a:latin typeface="宋体" panose="02010600030101010101" pitchFamily="2" charset="-122"/>
                          <a:ea typeface="+mn-ea"/>
                          <a:cs typeface="+mn-cs"/>
                        </a:rPr>
                        <a:t>1</a:t>
                      </a:r>
                      <a:endParaRPr lang="zh-CN" altLang="en-US" sz="1400" b="0" i="0" u="none" strike="noStrike" kern="1200" dirty="0">
                        <a:solidFill>
                          <a:schemeClr val="tx1"/>
                        </a:solidFill>
                        <a:effectLst/>
                        <a:latin typeface="宋体" panose="02010600030101010101" pitchFamily="2" charset="-122"/>
                        <a:ea typeface="+mn-ea"/>
                        <a:cs typeface="+mn-cs"/>
                      </a:endParaRPr>
                    </a:p>
                  </a:txBody>
                  <a:tcPr marL="9525" marR="9525" marT="9525" marB="0" anchor="ctr"/>
                </a:tc>
                <a:tc>
                  <a:txBody>
                    <a:bodyPr/>
                    <a:lstStyle/>
                    <a:p>
                      <a:pPr marL="0" algn="ctr" defTabSz="914400" rtl="0" eaLnBrk="1" fontAlgn="ctr" latinLnBrk="0" hangingPunct="1"/>
                      <a:r>
                        <a:rPr lang="en-US" altLang="zh-CN" sz="1100" b="0" i="0" u="none" strike="noStrike" kern="1200" dirty="0" smtClean="0">
                          <a:solidFill>
                            <a:schemeClr val="tx1"/>
                          </a:solidFill>
                          <a:effectLst/>
                          <a:latin typeface="宋体" panose="02010600030101010101" pitchFamily="2" charset="-122"/>
                          <a:ea typeface="+mn-ea"/>
                          <a:cs typeface="+mn-cs"/>
                        </a:rPr>
                        <a:t>1</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2</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3</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4</a:t>
                      </a:r>
                      <a:r>
                        <a:rPr lang="zh-CN" altLang="en-US" sz="1100" b="0" i="0" u="none" strike="noStrike" kern="1200" dirty="0" smtClean="0">
                          <a:solidFill>
                            <a:schemeClr val="tx1"/>
                          </a:solidFill>
                          <a:effectLst/>
                          <a:latin typeface="宋体" panose="02010600030101010101" pitchFamily="2" charset="-122"/>
                          <a:ea typeface="+mn-ea"/>
                          <a:cs typeface="+mn-cs"/>
                        </a:rPr>
                        <a:t>、</a:t>
                      </a:r>
                      <a:r>
                        <a:rPr lang="en-US" altLang="zh-CN" sz="1100" b="0" i="0" u="none" strike="noStrike" kern="1200" dirty="0" smtClean="0">
                          <a:solidFill>
                            <a:schemeClr val="tx1"/>
                          </a:solidFill>
                          <a:effectLst/>
                          <a:latin typeface="宋体" panose="02010600030101010101" pitchFamily="2" charset="-122"/>
                          <a:ea typeface="+mn-ea"/>
                          <a:cs typeface="+mn-cs"/>
                        </a:rPr>
                        <a:t>5</a:t>
                      </a:r>
                      <a:endParaRPr lang="zh-CN" altLang="en-US" sz="1100" b="0" i="0" u="none" strike="noStrike" kern="1200" dirty="0">
                        <a:solidFill>
                          <a:schemeClr val="tx1"/>
                        </a:solidFill>
                        <a:effectLst/>
                        <a:latin typeface="宋体" panose="02010600030101010101" pitchFamily="2" charset="-122"/>
                        <a:ea typeface="+mn-ea"/>
                        <a:cs typeface="+mn-cs"/>
                      </a:endParaRPr>
                    </a:p>
                  </a:txBody>
                  <a:tcPr marL="9525" marR="9525" marT="9525"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zh-CN" altLang="en-US" sz="1100" b="0" i="0" u="none" strike="noStrike" kern="1200" dirty="0" smtClean="0">
                          <a:solidFill>
                            <a:srgbClr val="000000"/>
                          </a:solidFill>
                          <a:effectLst/>
                          <a:latin typeface="宋体" panose="02010600030101010101" pitchFamily="2" charset="-122"/>
                          <a:ea typeface="+mn-ea"/>
                          <a:cs typeface="+mn-cs"/>
                        </a:rPr>
                        <a:t>公共选修</a:t>
                      </a:r>
                      <a:endParaRPr lang="en-US" altLang="zh-CN" sz="11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274638"/>
            <a:ext cx="8229600" cy="1143000"/>
          </a:xfrm>
        </p:spPr>
        <p:txBody>
          <a:bodyPr/>
          <a:p>
            <a:endParaRPr lang="zh-CN" altLang="en-US"/>
          </a:p>
        </p:txBody>
      </p:sp>
      <p:pic>
        <p:nvPicPr>
          <p:cNvPr id="4" name="内容占位符 3"/>
          <p:cNvPicPr>
            <a:picLocks noChangeAspect="1"/>
          </p:cNvPicPr>
          <p:nvPr>
            <p:ph idx="1"/>
          </p:nvPr>
        </p:nvPicPr>
        <p:blipFill>
          <a:blip r:embed="rId1"/>
          <a:stretch>
            <a:fillRect/>
          </a:stretch>
        </p:blipFill>
        <p:spPr>
          <a:xfrm>
            <a:off x="-27940" y="-6350"/>
            <a:ext cx="9199880" cy="687324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idx="1"/>
          </p:nvPr>
        </p:nvSpPr>
        <p:spPr>
          <a:xfrm>
            <a:off x="0" y="188640"/>
            <a:ext cx="9036496" cy="6552728"/>
          </a:xfrm>
        </p:spPr>
        <p:txBody>
          <a:bodyPr/>
          <a:lstStyle/>
          <a:p>
            <a:endParaRPr lang="en-US" altLang="zh-CN" dirty="0" smtClean="0"/>
          </a:p>
          <a:p>
            <a:endParaRPr lang="en-US" altLang="zh-CN" dirty="0" smtClean="0"/>
          </a:p>
          <a:p>
            <a:endParaRPr lang="en-US" altLang="zh-CN" dirty="0" smtClean="0"/>
          </a:p>
          <a:p>
            <a:endParaRPr lang="en-US" altLang="zh-CN" dirty="0" smtClean="0"/>
          </a:p>
          <a:p>
            <a:endParaRPr lang="en-US" altLang="zh-CN" dirty="0" smtClean="0"/>
          </a:p>
          <a:p>
            <a:pPr>
              <a:buNone/>
            </a:pPr>
            <a:r>
              <a:rPr lang="zh-CN" altLang="en-US" b="1" dirty="0" smtClean="0"/>
              <a:t>基础英语</a:t>
            </a:r>
            <a:endParaRPr lang="zh-CN" altLang="en-US" b="1" dirty="0"/>
          </a:p>
        </p:txBody>
      </p:sp>
      <p:sp>
        <p:nvSpPr>
          <p:cNvPr id="6" name="左大括号 5"/>
          <p:cNvSpPr/>
          <p:nvPr/>
        </p:nvSpPr>
        <p:spPr>
          <a:xfrm>
            <a:off x="1907704" y="2132856"/>
            <a:ext cx="360040" cy="252028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b="1" dirty="0"/>
          </a:p>
        </p:txBody>
      </p:sp>
      <p:sp>
        <p:nvSpPr>
          <p:cNvPr id="7" name="TextBox 6"/>
          <p:cNvSpPr txBox="1"/>
          <p:nvPr/>
        </p:nvSpPr>
        <p:spPr>
          <a:xfrm>
            <a:off x="2339752" y="2060848"/>
            <a:ext cx="1296144" cy="1015663"/>
          </a:xfrm>
          <a:prstGeom prst="rect">
            <a:avLst/>
          </a:prstGeom>
          <a:noFill/>
        </p:spPr>
        <p:txBody>
          <a:bodyPr wrap="square" rtlCol="0">
            <a:spAutoFit/>
          </a:bodyPr>
          <a:lstStyle/>
          <a:p>
            <a:r>
              <a:rPr lang="zh-CN" altLang="en-US" b="1" dirty="0" smtClean="0"/>
              <a:t>等级英语</a:t>
            </a:r>
            <a:r>
              <a:rPr lang="zh-CN" altLang="en-US" sz="1400" b="1" dirty="0" smtClean="0"/>
              <a:t>（等级英语系列课程总学分为</a:t>
            </a:r>
            <a:r>
              <a:rPr lang="en-US" altLang="zh-CN" sz="1400" b="1" dirty="0" smtClean="0"/>
              <a:t>4</a:t>
            </a:r>
            <a:r>
              <a:rPr lang="zh-CN" altLang="en-US" sz="1400" b="1" dirty="0" smtClean="0"/>
              <a:t>个）</a:t>
            </a:r>
            <a:endParaRPr lang="zh-CN" altLang="en-US" sz="1400" b="1" dirty="0"/>
          </a:p>
        </p:txBody>
      </p:sp>
      <p:sp>
        <p:nvSpPr>
          <p:cNvPr id="8" name="TextBox 7"/>
          <p:cNvSpPr txBox="1"/>
          <p:nvPr/>
        </p:nvSpPr>
        <p:spPr>
          <a:xfrm>
            <a:off x="2339752" y="4365104"/>
            <a:ext cx="1296144" cy="369332"/>
          </a:xfrm>
          <a:prstGeom prst="rect">
            <a:avLst/>
          </a:prstGeom>
          <a:noFill/>
        </p:spPr>
        <p:txBody>
          <a:bodyPr wrap="square" rtlCol="0">
            <a:spAutoFit/>
          </a:bodyPr>
          <a:lstStyle/>
          <a:p>
            <a:r>
              <a:rPr lang="zh-CN" altLang="en-US" b="1" dirty="0" smtClean="0"/>
              <a:t>培贤英语</a:t>
            </a:r>
            <a:endParaRPr lang="zh-CN" altLang="en-US" b="1" dirty="0"/>
          </a:p>
        </p:txBody>
      </p:sp>
      <p:sp>
        <p:nvSpPr>
          <p:cNvPr id="9" name="左大括号 8"/>
          <p:cNvSpPr/>
          <p:nvPr/>
        </p:nvSpPr>
        <p:spPr>
          <a:xfrm>
            <a:off x="3743908" y="1405518"/>
            <a:ext cx="144016" cy="1296144"/>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0" name="左大括号 9"/>
          <p:cNvSpPr/>
          <p:nvPr/>
        </p:nvSpPr>
        <p:spPr>
          <a:xfrm>
            <a:off x="3779912" y="3501008"/>
            <a:ext cx="72008" cy="216024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1" name="TextBox 10"/>
          <p:cNvSpPr txBox="1"/>
          <p:nvPr/>
        </p:nvSpPr>
        <p:spPr>
          <a:xfrm>
            <a:off x="3923928" y="1268760"/>
            <a:ext cx="5112568" cy="1569660"/>
          </a:xfrm>
          <a:prstGeom prst="rect">
            <a:avLst/>
          </a:prstGeom>
          <a:noFill/>
        </p:spPr>
        <p:txBody>
          <a:bodyPr wrap="square" rtlCol="0">
            <a:spAutoFit/>
          </a:bodyPr>
          <a:lstStyle/>
          <a:p>
            <a:r>
              <a:rPr lang="zh-CN" altLang="en-US" sz="2400" b="1" dirty="0" smtClean="0"/>
              <a:t>等级英语</a:t>
            </a:r>
            <a:r>
              <a:rPr lang="en-US" altLang="zh-CN" sz="2400" b="1" dirty="0" smtClean="0"/>
              <a:t>C </a:t>
            </a:r>
            <a:r>
              <a:rPr lang="zh-CN" altLang="en-US" sz="2400" b="1" dirty="0" smtClean="0"/>
              <a:t>（</a:t>
            </a:r>
            <a:r>
              <a:rPr lang="en-US" altLang="zh-CN" sz="2400" b="1" dirty="0" smtClean="0"/>
              <a:t> 2</a:t>
            </a:r>
            <a:r>
              <a:rPr lang="zh-CN" altLang="en-US" sz="2400" b="1" dirty="0" smtClean="0"/>
              <a:t>学分，</a:t>
            </a:r>
            <a:r>
              <a:rPr lang="en-US" altLang="zh-CN" sz="2400" b="1" dirty="0" smtClean="0"/>
              <a:t>C</a:t>
            </a:r>
            <a:r>
              <a:rPr lang="zh-CN" altLang="en-US" sz="2400" b="1" dirty="0" smtClean="0"/>
              <a:t>类）</a:t>
            </a:r>
            <a:endParaRPr lang="en-US" altLang="zh-CN" sz="2400" b="1" dirty="0" smtClean="0"/>
          </a:p>
          <a:p>
            <a:r>
              <a:rPr lang="zh-CN" altLang="en-US" sz="2400" b="1" dirty="0"/>
              <a:t>等级英语</a:t>
            </a:r>
            <a:r>
              <a:rPr lang="en-US" altLang="zh-CN" sz="2400" b="1" dirty="0" smtClean="0"/>
              <a:t>B</a:t>
            </a:r>
            <a:r>
              <a:rPr lang="zh-CN" altLang="en-US" sz="2400" b="1" dirty="0" smtClean="0"/>
              <a:t>（</a:t>
            </a:r>
            <a:r>
              <a:rPr lang="en-US" altLang="zh-CN" sz="2400" b="1" dirty="0" smtClean="0"/>
              <a:t> 2</a:t>
            </a:r>
            <a:r>
              <a:rPr lang="zh-CN" altLang="en-US" sz="2400" b="1" dirty="0" smtClean="0"/>
              <a:t>学分， </a:t>
            </a:r>
            <a:r>
              <a:rPr lang="en-US" altLang="zh-CN" sz="2400" b="1" dirty="0" smtClean="0"/>
              <a:t>B</a:t>
            </a:r>
            <a:r>
              <a:rPr lang="zh-CN" altLang="en-US" sz="2400" b="1" dirty="0" smtClean="0"/>
              <a:t>、</a:t>
            </a:r>
            <a:r>
              <a:rPr lang="en-US" altLang="zh-CN" sz="2400" b="1" dirty="0" smtClean="0"/>
              <a:t>C</a:t>
            </a:r>
            <a:r>
              <a:rPr lang="zh-CN" altLang="en-US" sz="2400" b="1" dirty="0" smtClean="0"/>
              <a:t>类）</a:t>
            </a:r>
            <a:r>
              <a:rPr lang="en-US" altLang="zh-CN" sz="2400" b="1" dirty="0" smtClean="0"/>
              <a:t>     </a:t>
            </a:r>
            <a:endParaRPr lang="en-US" altLang="zh-CN" sz="2400" b="1" dirty="0" smtClean="0"/>
          </a:p>
          <a:p>
            <a:r>
              <a:rPr lang="zh-CN" altLang="en-US" sz="2400" b="1" dirty="0"/>
              <a:t>等级英语</a:t>
            </a:r>
            <a:r>
              <a:rPr lang="en-US" altLang="zh-CN" sz="2400" b="1" dirty="0" smtClean="0"/>
              <a:t>A </a:t>
            </a:r>
            <a:r>
              <a:rPr lang="zh-CN" altLang="en-US" sz="2400" b="1" dirty="0" smtClean="0"/>
              <a:t>（</a:t>
            </a:r>
            <a:r>
              <a:rPr lang="en-US" altLang="zh-CN" sz="2400" b="1" dirty="0" smtClean="0"/>
              <a:t> 2</a:t>
            </a:r>
            <a:r>
              <a:rPr lang="zh-CN" altLang="en-US" sz="2400" b="1" dirty="0" smtClean="0"/>
              <a:t>学分， </a:t>
            </a:r>
            <a:r>
              <a:rPr lang="en-US" altLang="zh-CN" sz="2400" b="1" dirty="0" smtClean="0"/>
              <a:t>A</a:t>
            </a:r>
            <a:r>
              <a:rPr lang="zh-CN" altLang="en-US" sz="2400" b="1" dirty="0" smtClean="0"/>
              <a:t>、</a:t>
            </a:r>
            <a:r>
              <a:rPr lang="en-US" altLang="zh-CN" sz="2400" b="1" dirty="0" smtClean="0"/>
              <a:t>B</a:t>
            </a:r>
            <a:r>
              <a:rPr lang="zh-CN" altLang="en-US" sz="2400" b="1" dirty="0" smtClean="0"/>
              <a:t>类）</a:t>
            </a:r>
            <a:endParaRPr lang="en-US" altLang="zh-CN" sz="2400" b="1" dirty="0" smtClean="0"/>
          </a:p>
          <a:p>
            <a:r>
              <a:rPr lang="en-US" altLang="zh-CN" sz="2400" b="1" dirty="0" smtClean="0"/>
              <a:t>B</a:t>
            </a:r>
            <a:r>
              <a:rPr lang="zh-CN" altLang="en-US" sz="2400" b="1" dirty="0" smtClean="0"/>
              <a:t>级英语       （</a:t>
            </a:r>
            <a:r>
              <a:rPr lang="en-US" altLang="zh-CN" sz="2400" b="1" dirty="0" smtClean="0"/>
              <a:t>2</a:t>
            </a:r>
            <a:r>
              <a:rPr lang="zh-CN" altLang="en-US" sz="2400" b="1" dirty="0" smtClean="0"/>
              <a:t>学分，</a:t>
            </a:r>
            <a:r>
              <a:rPr lang="en-US" altLang="zh-CN" sz="2400" b="1" dirty="0" smtClean="0"/>
              <a:t>A</a:t>
            </a:r>
            <a:r>
              <a:rPr lang="zh-CN" altLang="en-US" sz="2400" b="1" dirty="0" smtClean="0"/>
              <a:t>类）</a:t>
            </a:r>
            <a:endParaRPr lang="en-US" altLang="zh-CN" sz="2400" b="1" dirty="0" smtClean="0"/>
          </a:p>
        </p:txBody>
      </p:sp>
      <p:sp>
        <p:nvSpPr>
          <p:cNvPr id="13" name="TextBox 12"/>
          <p:cNvSpPr txBox="1"/>
          <p:nvPr/>
        </p:nvSpPr>
        <p:spPr>
          <a:xfrm>
            <a:off x="3923928" y="3645024"/>
            <a:ext cx="4680520" cy="1938992"/>
          </a:xfrm>
          <a:prstGeom prst="rect">
            <a:avLst/>
          </a:prstGeom>
          <a:noFill/>
        </p:spPr>
        <p:txBody>
          <a:bodyPr wrap="square" rtlCol="0">
            <a:spAutoFit/>
          </a:bodyPr>
          <a:lstStyle/>
          <a:p>
            <a:r>
              <a:rPr lang="zh-CN" altLang="en-US" sz="2400" b="1" dirty="0" smtClean="0"/>
              <a:t>培贤英语 </a:t>
            </a:r>
            <a:r>
              <a:rPr lang="en-US" altLang="zh-CN" sz="2400" b="1" dirty="0" smtClean="0"/>
              <a:t>A  </a:t>
            </a:r>
            <a:r>
              <a:rPr lang="zh-CN" altLang="en-US" sz="2400" b="1" dirty="0" smtClean="0"/>
              <a:t>（</a:t>
            </a:r>
            <a:r>
              <a:rPr lang="en-US" altLang="zh-CN" sz="2400" b="1" dirty="0" smtClean="0"/>
              <a:t>3</a:t>
            </a:r>
            <a:r>
              <a:rPr lang="zh-CN" altLang="en-US" sz="2400" b="1" dirty="0" smtClean="0"/>
              <a:t>学分）</a:t>
            </a:r>
            <a:endParaRPr lang="en-US" altLang="zh-CN" sz="2400" b="1" dirty="0" smtClean="0"/>
          </a:p>
          <a:p>
            <a:r>
              <a:rPr lang="zh-CN" altLang="en-US" sz="2400" b="1" dirty="0" smtClean="0"/>
              <a:t>培贤英语 </a:t>
            </a:r>
            <a:r>
              <a:rPr lang="en-US" altLang="zh-CN" sz="2400" b="1" dirty="0" smtClean="0"/>
              <a:t>B  </a:t>
            </a:r>
            <a:r>
              <a:rPr lang="zh-CN" altLang="en-US" sz="2400" b="1" dirty="0" smtClean="0"/>
              <a:t>（</a:t>
            </a:r>
            <a:r>
              <a:rPr lang="en-US" altLang="zh-CN" sz="2400" b="1" dirty="0" smtClean="0"/>
              <a:t>3</a:t>
            </a:r>
            <a:r>
              <a:rPr lang="zh-CN" altLang="en-US" sz="2400" b="1" dirty="0" smtClean="0"/>
              <a:t>学分）</a:t>
            </a:r>
            <a:endParaRPr lang="en-US" altLang="zh-CN" sz="2400" b="1" dirty="0" smtClean="0"/>
          </a:p>
          <a:p>
            <a:r>
              <a:rPr lang="zh-CN" altLang="en-US" sz="2400" b="1" dirty="0" smtClean="0"/>
              <a:t>培贤英语 </a:t>
            </a:r>
            <a:r>
              <a:rPr lang="en-US" altLang="zh-CN" sz="2400" b="1" dirty="0" smtClean="0"/>
              <a:t>C  </a:t>
            </a:r>
            <a:r>
              <a:rPr lang="zh-CN" altLang="en-US" sz="2400" b="1" dirty="0" smtClean="0"/>
              <a:t>（</a:t>
            </a:r>
            <a:r>
              <a:rPr lang="en-US" altLang="zh-CN" sz="2400" b="1" dirty="0" smtClean="0"/>
              <a:t>1.5</a:t>
            </a:r>
            <a:r>
              <a:rPr lang="zh-CN" altLang="en-US" sz="2400" b="1" dirty="0" smtClean="0"/>
              <a:t>学分）</a:t>
            </a:r>
            <a:endParaRPr lang="en-US" altLang="zh-CN" sz="2400" b="1" dirty="0" smtClean="0"/>
          </a:p>
          <a:p>
            <a:r>
              <a:rPr lang="zh-CN" altLang="en-US" sz="2400" b="1" dirty="0" smtClean="0"/>
              <a:t>培贤英语 </a:t>
            </a:r>
            <a:r>
              <a:rPr lang="en-US" altLang="zh-CN" sz="2400" b="1" dirty="0" smtClean="0"/>
              <a:t>D  </a:t>
            </a:r>
            <a:r>
              <a:rPr lang="zh-CN" altLang="en-US" sz="2400" b="1" dirty="0" smtClean="0"/>
              <a:t>（</a:t>
            </a:r>
            <a:r>
              <a:rPr lang="en-US" altLang="zh-CN" sz="2400" b="1" smtClean="0"/>
              <a:t>1.5</a:t>
            </a:r>
            <a:r>
              <a:rPr lang="zh-CN" altLang="en-US" sz="2400" b="1" smtClean="0"/>
              <a:t>学分</a:t>
            </a:r>
            <a:r>
              <a:rPr lang="zh-CN" altLang="en-US" sz="2400" b="1" dirty="0" smtClean="0"/>
              <a:t>）</a:t>
            </a:r>
            <a:endParaRPr lang="en-US" altLang="zh-CN" sz="2400" b="1" dirty="0" smtClean="0"/>
          </a:p>
          <a:p>
            <a:r>
              <a:rPr lang="zh-CN" altLang="en-US" sz="2400" b="1" dirty="0" smtClean="0"/>
              <a:t>培贤英语 </a:t>
            </a:r>
            <a:r>
              <a:rPr lang="en-US" altLang="zh-CN" sz="2400" b="1" dirty="0" smtClean="0"/>
              <a:t>E  </a:t>
            </a:r>
            <a:r>
              <a:rPr lang="zh-CN" altLang="en-US" sz="2400" b="1" dirty="0" smtClean="0"/>
              <a:t>（</a:t>
            </a:r>
            <a:r>
              <a:rPr lang="en-US" altLang="zh-CN" sz="2400" b="1" dirty="0" smtClean="0"/>
              <a:t>1</a:t>
            </a:r>
            <a:r>
              <a:rPr lang="zh-CN" altLang="en-US" sz="2400" b="1" dirty="0" smtClean="0"/>
              <a:t>学分）</a:t>
            </a:r>
            <a:endParaRPr lang="en-US" altLang="zh-CN"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0791" y="188640"/>
            <a:ext cx="9036496" cy="5589240"/>
          </a:xfrm>
        </p:spPr>
        <p:txBody>
          <a:bodyPr/>
          <a:lstStyle/>
          <a:p>
            <a:pPr marL="457200" indent="-457200">
              <a:buNone/>
            </a:pPr>
            <a:r>
              <a:rPr lang="zh-CN" altLang="en-US" sz="2400" b="1" dirty="0" smtClean="0">
                <a:latin typeface="+mn-ea"/>
              </a:rPr>
              <a:t>等级英语</a:t>
            </a:r>
            <a:endParaRPr lang="en-US" altLang="zh-CN" sz="2400" b="1" dirty="0" smtClean="0">
              <a:latin typeface="+mn-ea"/>
            </a:endParaRPr>
          </a:p>
          <a:p>
            <a:pPr marL="457200" indent="-457200">
              <a:buAutoNum type="arabicPeriod"/>
            </a:pPr>
            <a:r>
              <a:rPr lang="zh-CN" altLang="en-US" sz="2000" b="1" dirty="0">
                <a:latin typeface="+mn-ea"/>
              </a:rPr>
              <a:t>等级英语</a:t>
            </a:r>
            <a:r>
              <a:rPr lang="en-US" altLang="zh-CN" sz="2000" b="1" dirty="0">
                <a:latin typeface="+mn-ea"/>
              </a:rPr>
              <a:t>C </a:t>
            </a:r>
            <a:r>
              <a:rPr lang="zh-CN" altLang="en-US" sz="2000" b="1" dirty="0" smtClean="0"/>
              <a:t>（</a:t>
            </a:r>
            <a:r>
              <a:rPr lang="en-US" altLang="zh-CN" sz="2000" b="1" dirty="0" smtClean="0"/>
              <a:t> 2</a:t>
            </a:r>
            <a:r>
              <a:rPr lang="zh-CN" altLang="en-US" sz="2000" b="1" dirty="0" smtClean="0"/>
              <a:t>学分， </a:t>
            </a:r>
            <a:r>
              <a:rPr lang="en-US" altLang="zh-CN" sz="2000" b="1" dirty="0" smtClean="0"/>
              <a:t>C</a:t>
            </a:r>
            <a:r>
              <a:rPr lang="zh-CN" altLang="en-US" sz="2000" b="1" dirty="0" smtClean="0"/>
              <a:t>类）</a:t>
            </a:r>
            <a:endParaRPr lang="en-US" altLang="zh-CN" sz="2000" b="1" dirty="0" smtClean="0">
              <a:latin typeface="+mn-ea"/>
            </a:endParaRPr>
          </a:p>
          <a:p>
            <a:pPr marL="457200" indent="-457200">
              <a:buNone/>
            </a:pPr>
            <a:r>
              <a:rPr lang="zh-CN" altLang="en-US" sz="1800" dirty="0" smtClean="0"/>
              <a:t>                 本课程为高中英语转向高职英语的过渡性课程，针对分层次教学中的</a:t>
            </a:r>
            <a:r>
              <a:rPr lang="en-US" altLang="zh-CN" sz="1800" dirty="0" smtClean="0"/>
              <a:t>C</a:t>
            </a:r>
            <a:r>
              <a:rPr lang="zh-CN" altLang="en-US" sz="1800" dirty="0" smtClean="0"/>
              <a:t>类学生。课程教学主要帮助学生积累基本英文词汇、掌握基本的英语语音和语法知识，并在阅读、写作等方面对学生进行提升训练。</a:t>
            </a:r>
            <a:endParaRPr lang="en-US" altLang="zh-CN" sz="1800" dirty="0" smtClean="0"/>
          </a:p>
          <a:p>
            <a:pPr marL="457200" indent="-457200">
              <a:buNone/>
            </a:pPr>
            <a:r>
              <a:rPr lang="en-US" altLang="zh-CN" sz="2000" b="1" dirty="0" smtClean="0">
                <a:latin typeface="+mn-ea"/>
              </a:rPr>
              <a:t>2. </a:t>
            </a:r>
            <a:r>
              <a:rPr lang="zh-CN" altLang="en-US" sz="2000" b="1" dirty="0" smtClean="0">
                <a:latin typeface="+mn-ea"/>
              </a:rPr>
              <a:t>等级</a:t>
            </a:r>
            <a:r>
              <a:rPr lang="zh-CN" altLang="en-US" sz="2000" b="1" dirty="0">
                <a:latin typeface="+mn-ea"/>
              </a:rPr>
              <a:t>英语</a:t>
            </a:r>
            <a:r>
              <a:rPr lang="en-US" altLang="zh-CN" sz="2000" b="1" dirty="0">
                <a:latin typeface="+mn-ea"/>
              </a:rPr>
              <a:t>B</a:t>
            </a:r>
            <a:r>
              <a:rPr lang="zh-CN" altLang="en-US" sz="2000" b="1" dirty="0" smtClean="0"/>
              <a:t>（</a:t>
            </a:r>
            <a:r>
              <a:rPr lang="en-US" altLang="zh-CN" sz="2000" b="1" dirty="0" smtClean="0"/>
              <a:t> 2</a:t>
            </a:r>
            <a:r>
              <a:rPr lang="zh-CN" altLang="en-US" sz="2000" b="1" dirty="0" smtClean="0"/>
              <a:t>学分， </a:t>
            </a:r>
            <a:r>
              <a:rPr lang="en-US" altLang="zh-CN" sz="2000" b="1" dirty="0" smtClean="0"/>
              <a:t>B</a:t>
            </a:r>
            <a:r>
              <a:rPr lang="zh-CN" altLang="en-US" sz="2000" b="1" dirty="0" smtClean="0"/>
              <a:t>、</a:t>
            </a:r>
            <a:r>
              <a:rPr lang="en-US" altLang="zh-CN" sz="2000" b="1" dirty="0" smtClean="0"/>
              <a:t>C</a:t>
            </a:r>
            <a:r>
              <a:rPr lang="zh-CN" altLang="en-US" sz="2000" b="1" dirty="0" smtClean="0"/>
              <a:t>类）</a:t>
            </a:r>
            <a:r>
              <a:rPr lang="en-US" altLang="zh-CN" sz="2000" b="1" dirty="0" smtClean="0"/>
              <a:t> </a:t>
            </a:r>
            <a:endParaRPr lang="en-US" altLang="zh-CN" sz="2000" b="1" dirty="0" smtClean="0">
              <a:latin typeface="+mn-ea"/>
            </a:endParaRPr>
          </a:p>
          <a:p>
            <a:pPr marL="457200" indent="-457200">
              <a:buNone/>
            </a:pPr>
            <a:r>
              <a:rPr lang="zh-CN" altLang="en-US" sz="2000" dirty="0" smtClean="0"/>
              <a:t>       </a:t>
            </a:r>
            <a:r>
              <a:rPr lang="zh-CN" altLang="en-US" sz="1800" dirty="0" smtClean="0"/>
              <a:t>         本课程为高中英语转向高职英语的过渡性课程，针对分层次教学中的</a:t>
            </a:r>
            <a:r>
              <a:rPr lang="en-US" altLang="zh-CN" sz="1800" dirty="0" smtClean="0"/>
              <a:t>B</a:t>
            </a:r>
            <a:r>
              <a:rPr lang="zh-CN" altLang="en-US" sz="1800" dirty="0" smtClean="0"/>
              <a:t>类学生。课程教学主要帮助学生积累常用的英语词汇、掌握基本的英语语音和语法知识，并在阅读、写作等方面对学生进行提升训练。</a:t>
            </a:r>
            <a:endParaRPr lang="en-US" altLang="zh-CN" sz="1800" dirty="0" smtClean="0"/>
          </a:p>
          <a:p>
            <a:pPr marL="457200" indent="-457200">
              <a:buNone/>
            </a:pPr>
            <a:r>
              <a:rPr lang="en-US" altLang="zh-CN" sz="2000" b="1" dirty="0" smtClean="0">
                <a:latin typeface="+mn-ea"/>
              </a:rPr>
              <a:t>3. </a:t>
            </a:r>
            <a:r>
              <a:rPr lang="zh-CN" altLang="en-US" sz="2000" b="1" dirty="0" smtClean="0">
                <a:latin typeface="+mn-ea"/>
              </a:rPr>
              <a:t>等级</a:t>
            </a:r>
            <a:r>
              <a:rPr lang="zh-CN" altLang="en-US" sz="2000" b="1" dirty="0">
                <a:latin typeface="+mn-ea"/>
              </a:rPr>
              <a:t>英语</a:t>
            </a:r>
            <a:r>
              <a:rPr lang="en-US" altLang="zh-CN" sz="2000" b="1" dirty="0">
                <a:latin typeface="+mn-ea"/>
              </a:rPr>
              <a:t>A </a:t>
            </a:r>
            <a:r>
              <a:rPr lang="zh-CN" altLang="en-US" sz="2000" b="1" dirty="0" smtClean="0"/>
              <a:t>（</a:t>
            </a:r>
            <a:r>
              <a:rPr lang="en-US" altLang="zh-CN" sz="2000" b="1" dirty="0" smtClean="0"/>
              <a:t> 2</a:t>
            </a:r>
            <a:r>
              <a:rPr lang="zh-CN" altLang="en-US" sz="2000" b="1" dirty="0" smtClean="0"/>
              <a:t>学分， </a:t>
            </a:r>
            <a:r>
              <a:rPr lang="en-US" altLang="zh-CN" sz="2000" b="1" dirty="0" smtClean="0"/>
              <a:t>A</a:t>
            </a:r>
            <a:r>
              <a:rPr lang="zh-CN" altLang="en-US" sz="2000" b="1" dirty="0" smtClean="0"/>
              <a:t>、</a:t>
            </a:r>
            <a:r>
              <a:rPr lang="en-US" altLang="zh-CN" sz="2000" b="1" dirty="0" smtClean="0"/>
              <a:t>B</a:t>
            </a:r>
            <a:r>
              <a:rPr lang="zh-CN" altLang="en-US" sz="2000" b="1" dirty="0" smtClean="0"/>
              <a:t>类）</a:t>
            </a:r>
            <a:endParaRPr lang="en-US" altLang="zh-CN" sz="2000" b="1" dirty="0" smtClean="0">
              <a:latin typeface="+mn-ea"/>
            </a:endParaRPr>
          </a:p>
          <a:p>
            <a:pPr marL="457200" indent="-457200">
              <a:buNone/>
            </a:pPr>
            <a:r>
              <a:rPr lang="zh-CN" altLang="en-US" sz="2000" dirty="0" smtClean="0">
                <a:latin typeface="+mn-ea"/>
              </a:rPr>
              <a:t>       </a:t>
            </a:r>
            <a:r>
              <a:rPr lang="zh-CN" altLang="en-US" sz="1800" dirty="0" smtClean="0">
                <a:latin typeface="+mn-ea"/>
              </a:rPr>
              <a:t>本课程为高中英语转向高职英语的过渡性课程，针对分层次教学中的</a:t>
            </a:r>
            <a:r>
              <a:rPr lang="en-US" altLang="zh-CN" sz="1800" dirty="0" smtClean="0">
                <a:latin typeface="+mn-ea"/>
              </a:rPr>
              <a:t>A</a:t>
            </a:r>
            <a:r>
              <a:rPr lang="zh-CN" altLang="en-US" sz="1800" dirty="0" smtClean="0">
                <a:latin typeface="+mn-ea"/>
              </a:rPr>
              <a:t>类学生。课程教学主要帮助学生积累常用的英语词汇、掌握基本的英语语音和语法知识，并在阅读、写作等方面对学生进行提升训练。</a:t>
            </a:r>
            <a:endParaRPr lang="en-US" altLang="zh-CN" sz="1800" dirty="0" smtClean="0">
              <a:latin typeface="+mn-ea"/>
            </a:endParaRPr>
          </a:p>
          <a:p>
            <a:pPr marL="457200" indent="-457200">
              <a:buNone/>
            </a:pPr>
            <a:r>
              <a:rPr lang="en-US" altLang="zh-CN" sz="2000" b="1" dirty="0" smtClean="0">
                <a:latin typeface="+mn-ea"/>
              </a:rPr>
              <a:t>4. B</a:t>
            </a:r>
            <a:r>
              <a:rPr lang="zh-CN" altLang="en-US" sz="2000" b="1" dirty="0" smtClean="0">
                <a:latin typeface="+mn-ea"/>
              </a:rPr>
              <a:t>级英语 </a:t>
            </a:r>
            <a:r>
              <a:rPr lang="zh-CN" altLang="en-US" sz="2000" b="1" dirty="0" smtClean="0"/>
              <a:t>（</a:t>
            </a:r>
            <a:r>
              <a:rPr lang="en-US" altLang="zh-CN" sz="2000" b="1" dirty="0" smtClean="0"/>
              <a:t>2</a:t>
            </a:r>
            <a:r>
              <a:rPr lang="zh-CN" altLang="en-US" sz="2000" b="1" dirty="0" smtClean="0"/>
              <a:t>学分，</a:t>
            </a:r>
            <a:r>
              <a:rPr lang="en-US" altLang="zh-CN" sz="2000" b="1" dirty="0" smtClean="0"/>
              <a:t>A</a:t>
            </a:r>
            <a:r>
              <a:rPr lang="zh-CN" altLang="en-US" sz="2000" b="1" dirty="0" smtClean="0"/>
              <a:t>类）</a:t>
            </a:r>
            <a:endParaRPr lang="en-US" altLang="zh-CN" sz="2000" b="1" dirty="0" smtClean="0">
              <a:latin typeface="+mn-ea"/>
            </a:endParaRPr>
          </a:p>
          <a:p>
            <a:pPr marL="457200" indent="-457200">
              <a:buNone/>
            </a:pPr>
            <a:r>
              <a:rPr lang="zh-CN" altLang="en-US" sz="1800" dirty="0" smtClean="0">
                <a:latin typeface="+mn-ea"/>
              </a:rPr>
              <a:t>        本课程为高职英语初级课程，针对需要辅导参加</a:t>
            </a:r>
            <a:r>
              <a:rPr lang="en-US" altLang="zh-CN" sz="1800" dirty="0" smtClean="0">
                <a:latin typeface="+mn-ea"/>
              </a:rPr>
              <a:t>B</a:t>
            </a:r>
            <a:r>
              <a:rPr lang="zh-CN" altLang="en-US" sz="1800" dirty="0" smtClean="0">
                <a:latin typeface="+mn-ea"/>
              </a:rPr>
              <a:t>级考试的学生。课程教学主要帮助学生运用基本的英语语音和语法知识，并在阅读、写作等方面对学生进行加强训练。</a:t>
            </a:r>
            <a:endParaRPr lang="en-US" altLang="zh-CN" sz="1800" b="1" dirty="0" smtClean="0">
              <a:latin typeface="+mn-ea"/>
            </a:endParaRPr>
          </a:p>
          <a:p>
            <a:pPr marL="457200" indent="-457200">
              <a:buNone/>
            </a:pPr>
            <a:endParaRPr lang="en-US" altLang="zh-CN" sz="2000" b="1" dirty="0" smtClean="0">
              <a:latin typeface="+mn-ea"/>
            </a:endParaRPr>
          </a:p>
          <a:p>
            <a:pPr marL="514350" indent="-514350">
              <a:buNone/>
            </a:pP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20143" y="476672"/>
            <a:ext cx="9144000" cy="5445224"/>
          </a:xfrm>
        </p:spPr>
        <p:txBody>
          <a:bodyPr>
            <a:noAutofit/>
          </a:bodyPr>
          <a:lstStyle/>
          <a:p>
            <a:pPr>
              <a:lnSpc>
                <a:spcPct val="150000"/>
              </a:lnSpc>
            </a:pPr>
            <a:r>
              <a:rPr lang="en-US" altLang="zh-CN" sz="2200" dirty="0" smtClean="0">
                <a:latin typeface="+mn-ea"/>
              </a:rPr>
              <a:t>《</a:t>
            </a:r>
            <a:r>
              <a:rPr lang="zh-CN" altLang="en-US" sz="2200" dirty="0" smtClean="0">
                <a:latin typeface="+mn-ea"/>
              </a:rPr>
              <a:t>等级英语</a:t>
            </a:r>
            <a:r>
              <a:rPr lang="en-US" altLang="zh-CN" sz="2200" dirty="0" smtClean="0">
                <a:latin typeface="+mn-ea"/>
              </a:rPr>
              <a:t>C》《</a:t>
            </a:r>
            <a:r>
              <a:rPr lang="zh-CN" altLang="en-US" sz="2200" dirty="0" smtClean="0">
                <a:latin typeface="+mn-ea"/>
              </a:rPr>
              <a:t>等级英语</a:t>
            </a:r>
            <a:r>
              <a:rPr lang="en-US" altLang="zh-CN" sz="2200" dirty="0" smtClean="0">
                <a:latin typeface="+mn-ea"/>
              </a:rPr>
              <a:t>B》《</a:t>
            </a:r>
            <a:r>
              <a:rPr lang="zh-CN" altLang="en-US" sz="2200" dirty="0" smtClean="0">
                <a:latin typeface="+mn-ea"/>
              </a:rPr>
              <a:t>等级英语</a:t>
            </a:r>
            <a:r>
              <a:rPr lang="en-US" altLang="zh-CN" sz="2200" dirty="0" smtClean="0">
                <a:latin typeface="+mn-ea"/>
              </a:rPr>
              <a:t>A》《B</a:t>
            </a:r>
            <a:r>
              <a:rPr lang="zh-CN" altLang="en-US" sz="2200" dirty="0" smtClean="0">
                <a:latin typeface="+mn-ea"/>
              </a:rPr>
              <a:t>级英语</a:t>
            </a:r>
            <a:r>
              <a:rPr lang="en-US" altLang="zh-CN" sz="2200" dirty="0" smtClean="0">
                <a:latin typeface="+mn-ea"/>
              </a:rPr>
              <a:t>》</a:t>
            </a:r>
            <a:r>
              <a:rPr lang="zh-CN" altLang="en-US" sz="2200" dirty="0" smtClean="0">
                <a:latin typeface="+mn-ea"/>
              </a:rPr>
              <a:t>属于等级英语课程系列，难度依次递增。本类课程学生修两个学期。该系列课程共</a:t>
            </a:r>
            <a:r>
              <a:rPr lang="en-US" altLang="zh-CN" sz="2200" dirty="0" smtClean="0">
                <a:latin typeface="+mn-ea"/>
              </a:rPr>
              <a:t>4</a:t>
            </a:r>
            <a:r>
              <a:rPr lang="zh-CN" altLang="en-US" sz="2200" dirty="0" smtClean="0">
                <a:latin typeface="+mn-ea"/>
              </a:rPr>
              <a:t>学分。</a:t>
            </a:r>
            <a:br>
              <a:rPr lang="zh-CN" altLang="en-US" sz="2200" dirty="0" smtClean="0">
                <a:latin typeface="+mn-ea"/>
              </a:rPr>
            </a:br>
            <a:r>
              <a:rPr lang="zh-CN" altLang="en-US" sz="2200" dirty="0" smtClean="0">
                <a:latin typeface="+mn-ea"/>
              </a:rPr>
              <a:t>为实现分层次教学，更好地因材施教，我校将新生入学后按照入学英语成绩高低大致分成三个层次，以下暂注为</a:t>
            </a:r>
            <a:r>
              <a:rPr lang="en-US" altLang="zh-CN" sz="2200" dirty="0" smtClean="0">
                <a:latin typeface="+mn-ea"/>
              </a:rPr>
              <a:t>A</a:t>
            </a:r>
            <a:r>
              <a:rPr lang="zh-CN" altLang="en-US" sz="2200" dirty="0" smtClean="0">
                <a:latin typeface="+mn-ea"/>
              </a:rPr>
              <a:t>、</a:t>
            </a:r>
            <a:r>
              <a:rPr lang="en-US" altLang="zh-CN" sz="2200" dirty="0" smtClean="0">
                <a:latin typeface="+mn-ea"/>
              </a:rPr>
              <a:t>B</a:t>
            </a:r>
            <a:r>
              <a:rPr lang="zh-CN" altLang="en-US" sz="2200" dirty="0" smtClean="0">
                <a:latin typeface="+mn-ea"/>
              </a:rPr>
              <a:t>、</a:t>
            </a:r>
            <a:r>
              <a:rPr lang="en-US" altLang="zh-CN" sz="2200" dirty="0" smtClean="0">
                <a:latin typeface="+mn-ea"/>
              </a:rPr>
              <a:t>C</a:t>
            </a:r>
            <a:r>
              <a:rPr lang="zh-CN" altLang="en-US" sz="2200" dirty="0" smtClean="0">
                <a:latin typeface="+mn-ea"/>
              </a:rPr>
              <a:t>层次。</a:t>
            </a:r>
            <a:br>
              <a:rPr lang="zh-CN" altLang="en-US" sz="2200" dirty="0" smtClean="0">
                <a:latin typeface="+mn-ea"/>
              </a:rPr>
            </a:br>
            <a:r>
              <a:rPr lang="zh-CN" altLang="en-US" sz="2200" dirty="0" smtClean="0">
                <a:latin typeface="+mn-ea"/>
              </a:rPr>
              <a:t>学校为不同层次的学生安排两门课程为其必修课程，考试分数达到</a:t>
            </a:r>
            <a:r>
              <a:rPr lang="en-US" altLang="zh-CN" sz="2200" dirty="0" smtClean="0">
                <a:latin typeface="+mn-ea"/>
              </a:rPr>
              <a:t>60</a:t>
            </a:r>
            <a:r>
              <a:rPr lang="zh-CN" altLang="en-US" sz="2200" dirty="0" smtClean="0">
                <a:latin typeface="+mn-ea"/>
              </a:rPr>
              <a:t>分以上可得</a:t>
            </a:r>
            <a:r>
              <a:rPr lang="en-US" altLang="zh-CN" sz="2200" dirty="0" smtClean="0">
                <a:latin typeface="+mn-ea"/>
              </a:rPr>
              <a:t>4</a:t>
            </a:r>
            <a:r>
              <a:rPr lang="zh-CN" altLang="en-US" sz="2200" dirty="0" smtClean="0">
                <a:latin typeface="+mn-ea"/>
              </a:rPr>
              <a:t>个学分。具体说明如下</a:t>
            </a:r>
            <a:r>
              <a:rPr lang="en-US" altLang="zh-CN" sz="2200" dirty="0" smtClean="0">
                <a:latin typeface="+mn-ea"/>
              </a:rPr>
              <a:t>:</a:t>
            </a:r>
            <a:br>
              <a:rPr lang="zh-CN" altLang="en-US" sz="2200" dirty="0" smtClean="0">
                <a:latin typeface="+mn-ea"/>
              </a:rPr>
            </a:br>
            <a:r>
              <a:rPr lang="en-US" altLang="zh-CN" sz="2200" dirty="0" smtClean="0">
                <a:latin typeface="+mn-ea"/>
              </a:rPr>
              <a:t>C</a:t>
            </a:r>
            <a:r>
              <a:rPr lang="zh-CN" altLang="en-US" sz="2200" dirty="0" smtClean="0">
                <a:latin typeface="+mn-ea"/>
              </a:rPr>
              <a:t>类学生必修</a:t>
            </a:r>
            <a:r>
              <a:rPr lang="en-US" altLang="zh-CN" sz="2200" dirty="0" smtClean="0">
                <a:latin typeface="+mn-ea"/>
              </a:rPr>
              <a:t>《</a:t>
            </a:r>
            <a:r>
              <a:rPr lang="zh-CN" altLang="en-US" sz="2200" dirty="0" smtClean="0">
                <a:latin typeface="+mn-ea"/>
              </a:rPr>
              <a:t>等级英语</a:t>
            </a:r>
            <a:r>
              <a:rPr lang="en-US" altLang="zh-CN" sz="2200" dirty="0" smtClean="0">
                <a:latin typeface="+mn-ea"/>
              </a:rPr>
              <a:t>C》</a:t>
            </a:r>
            <a:r>
              <a:rPr lang="zh-CN" altLang="en-US" sz="2200" dirty="0" smtClean="0">
                <a:latin typeface="+mn-ea"/>
              </a:rPr>
              <a:t>、</a:t>
            </a:r>
            <a:r>
              <a:rPr lang="en-US" altLang="zh-CN" sz="2200" dirty="0" smtClean="0">
                <a:latin typeface="+mn-ea"/>
              </a:rPr>
              <a:t>《</a:t>
            </a:r>
            <a:r>
              <a:rPr lang="zh-CN" altLang="en-US" sz="2200" dirty="0" smtClean="0">
                <a:latin typeface="+mn-ea"/>
              </a:rPr>
              <a:t>等级英语</a:t>
            </a:r>
            <a:r>
              <a:rPr lang="en-US" altLang="zh-CN" sz="2200" dirty="0" smtClean="0">
                <a:latin typeface="+mn-ea"/>
              </a:rPr>
              <a:t>B》</a:t>
            </a:r>
            <a:r>
              <a:rPr lang="zh-CN" altLang="en-US" sz="2200" dirty="0" smtClean="0">
                <a:latin typeface="+mn-ea"/>
              </a:rPr>
              <a:t>。</a:t>
            </a:r>
            <a:endParaRPr lang="en-US" altLang="zh-CN" sz="2200" dirty="0" smtClean="0">
              <a:latin typeface="+mn-ea"/>
            </a:endParaRPr>
          </a:p>
          <a:p>
            <a:pPr>
              <a:lnSpc>
                <a:spcPct val="150000"/>
              </a:lnSpc>
            </a:pPr>
            <a:r>
              <a:rPr lang="en-US" altLang="zh-CN" sz="2200" dirty="0" smtClean="0">
                <a:latin typeface="+mn-ea"/>
              </a:rPr>
              <a:t>B</a:t>
            </a:r>
            <a:r>
              <a:rPr lang="zh-CN" altLang="en-US" sz="2200" dirty="0" smtClean="0">
                <a:latin typeface="+mn-ea"/>
              </a:rPr>
              <a:t>类学生必修</a:t>
            </a:r>
            <a:r>
              <a:rPr lang="en-US" altLang="zh-CN" sz="2200" dirty="0" smtClean="0">
                <a:latin typeface="+mn-ea"/>
              </a:rPr>
              <a:t>《</a:t>
            </a:r>
            <a:r>
              <a:rPr lang="zh-CN" altLang="en-US" sz="2200" dirty="0" smtClean="0">
                <a:latin typeface="+mn-ea"/>
              </a:rPr>
              <a:t>等级英语</a:t>
            </a:r>
            <a:r>
              <a:rPr lang="en-US" altLang="zh-CN" sz="2200" dirty="0" smtClean="0">
                <a:latin typeface="+mn-ea"/>
              </a:rPr>
              <a:t>B》</a:t>
            </a:r>
            <a:r>
              <a:rPr lang="zh-CN" altLang="en-US" sz="2200" dirty="0" smtClean="0">
                <a:latin typeface="+mn-ea"/>
              </a:rPr>
              <a:t>、</a:t>
            </a:r>
            <a:r>
              <a:rPr lang="en-US" altLang="zh-CN" sz="2200" dirty="0" smtClean="0">
                <a:latin typeface="+mn-ea"/>
              </a:rPr>
              <a:t>《</a:t>
            </a:r>
            <a:r>
              <a:rPr lang="zh-CN" altLang="en-US" sz="2200" dirty="0" smtClean="0">
                <a:latin typeface="+mn-ea"/>
              </a:rPr>
              <a:t>等级英语</a:t>
            </a:r>
            <a:r>
              <a:rPr lang="en-US" altLang="zh-CN" sz="2200" dirty="0" smtClean="0">
                <a:latin typeface="+mn-ea"/>
              </a:rPr>
              <a:t>A》</a:t>
            </a:r>
            <a:r>
              <a:rPr lang="zh-CN" altLang="en-US" sz="2200" dirty="0" smtClean="0">
                <a:latin typeface="+mn-ea"/>
              </a:rPr>
              <a:t>。</a:t>
            </a:r>
            <a:br>
              <a:rPr lang="zh-CN" altLang="en-US" sz="2200" dirty="0" smtClean="0">
                <a:latin typeface="+mn-ea"/>
              </a:rPr>
            </a:br>
            <a:r>
              <a:rPr lang="en-US" altLang="zh-CN" sz="2200" dirty="0" smtClean="0">
                <a:latin typeface="+mn-ea"/>
              </a:rPr>
              <a:t>A</a:t>
            </a:r>
            <a:r>
              <a:rPr lang="zh-CN" altLang="en-US" sz="2200" dirty="0" smtClean="0">
                <a:latin typeface="+mn-ea"/>
              </a:rPr>
              <a:t>类学生必修</a:t>
            </a:r>
            <a:r>
              <a:rPr lang="en-US" altLang="zh-CN" sz="2200" dirty="0" smtClean="0">
                <a:latin typeface="+mn-ea"/>
              </a:rPr>
              <a:t>《</a:t>
            </a:r>
            <a:r>
              <a:rPr lang="zh-CN" altLang="en-US" sz="2200" dirty="0" smtClean="0">
                <a:latin typeface="+mn-ea"/>
              </a:rPr>
              <a:t>等级英语</a:t>
            </a:r>
            <a:r>
              <a:rPr lang="en-US" altLang="zh-CN" sz="2200" dirty="0" smtClean="0">
                <a:latin typeface="+mn-ea"/>
              </a:rPr>
              <a:t>A》</a:t>
            </a:r>
            <a:r>
              <a:rPr lang="zh-CN" altLang="en-US" sz="2200" dirty="0" smtClean="0">
                <a:latin typeface="+mn-ea"/>
              </a:rPr>
              <a:t>、</a:t>
            </a:r>
            <a:r>
              <a:rPr lang="en-US" altLang="zh-CN" sz="2200" dirty="0" smtClean="0">
                <a:latin typeface="+mn-ea"/>
              </a:rPr>
              <a:t>《B</a:t>
            </a:r>
            <a:r>
              <a:rPr lang="zh-CN" altLang="en-US" sz="2200" dirty="0" smtClean="0">
                <a:latin typeface="+mn-ea"/>
              </a:rPr>
              <a:t>级英语</a:t>
            </a:r>
            <a:r>
              <a:rPr lang="en-US" altLang="zh-CN" sz="2200" dirty="0" smtClean="0">
                <a:latin typeface="+mn-ea"/>
              </a:rPr>
              <a:t>》</a:t>
            </a:r>
            <a:r>
              <a:rPr lang="zh-CN" altLang="en-US" sz="2200" dirty="0" smtClean="0">
                <a:latin typeface="+mn-ea"/>
              </a:rPr>
              <a:t>。</a:t>
            </a:r>
            <a:endParaRPr lang="zh-CN" altLang="en-US" sz="2200" dirty="0">
              <a:latin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7029400"/>
          </a:xfrm>
        </p:spPr>
        <p:txBody>
          <a:bodyPr>
            <a:normAutofit fontScale="85000" lnSpcReduction="10000"/>
          </a:bodyPr>
          <a:lstStyle/>
          <a:p>
            <a:pPr>
              <a:lnSpc>
                <a:spcPct val="150000"/>
              </a:lnSpc>
              <a:buNone/>
            </a:pPr>
            <a:r>
              <a:rPr lang="zh-CN" altLang="en-US" sz="2000" b="1" dirty="0" smtClean="0"/>
              <a:t>培贤英语</a:t>
            </a:r>
            <a:endParaRPr lang="en-US" altLang="zh-CN" sz="2000" b="1" dirty="0" smtClean="0"/>
          </a:p>
          <a:p>
            <a:pPr marL="514350" indent="-514350">
              <a:lnSpc>
                <a:spcPct val="150000"/>
              </a:lnSpc>
              <a:buNone/>
            </a:pPr>
            <a:r>
              <a:rPr lang="en-US" altLang="zh-CN" sz="2000" dirty="0" smtClean="0">
                <a:latin typeface="+mn-ea"/>
              </a:rPr>
              <a:t>1.</a:t>
            </a:r>
            <a:r>
              <a:rPr lang="zh-CN" altLang="en-US" sz="2000" b="1" dirty="0" smtClean="0">
                <a:latin typeface="+mn-ea"/>
              </a:rPr>
              <a:t>培贤英语 </a:t>
            </a:r>
            <a:r>
              <a:rPr lang="en-US" altLang="zh-CN" sz="2000" b="1" dirty="0" smtClean="0">
                <a:latin typeface="+mn-ea"/>
              </a:rPr>
              <a:t>A</a:t>
            </a:r>
            <a:r>
              <a:rPr lang="zh-CN" altLang="en-US" sz="2000" b="1" dirty="0" smtClean="0">
                <a:latin typeface="+mn-ea"/>
              </a:rPr>
              <a:t>（</a:t>
            </a:r>
            <a:r>
              <a:rPr lang="en-US" altLang="zh-CN" sz="2000" b="1" dirty="0" smtClean="0">
                <a:latin typeface="+mn-ea"/>
              </a:rPr>
              <a:t>3</a:t>
            </a:r>
            <a:r>
              <a:rPr lang="zh-CN" altLang="en-US" sz="2000" b="1" dirty="0" smtClean="0">
                <a:latin typeface="+mn-ea"/>
              </a:rPr>
              <a:t>学分，</a:t>
            </a:r>
            <a:r>
              <a:rPr lang="en-US" altLang="zh-CN" sz="2000" b="1" dirty="0" smtClean="0">
                <a:latin typeface="+mn-ea"/>
              </a:rPr>
              <a:t>8</a:t>
            </a:r>
            <a:r>
              <a:rPr lang="zh-CN" altLang="en-US" sz="2000" b="1" dirty="0" smtClean="0">
                <a:latin typeface="+mn-ea"/>
              </a:rPr>
              <a:t>节</a:t>
            </a:r>
            <a:r>
              <a:rPr lang="en-US" altLang="zh-CN" sz="2000" b="1" dirty="0" smtClean="0">
                <a:latin typeface="+mn-ea"/>
              </a:rPr>
              <a:t>/</a:t>
            </a:r>
            <a:r>
              <a:rPr lang="zh-CN" altLang="en-US" sz="2000" b="1" dirty="0" smtClean="0">
                <a:latin typeface="+mn-ea"/>
              </a:rPr>
              <a:t>周；其中</a:t>
            </a:r>
            <a:r>
              <a:rPr lang="en-US" altLang="zh-CN" sz="2000" b="1" dirty="0" smtClean="0">
                <a:solidFill>
                  <a:srgbClr val="FF0000"/>
                </a:solidFill>
                <a:latin typeface="+mn-ea"/>
              </a:rPr>
              <a:t>4</a:t>
            </a:r>
            <a:r>
              <a:rPr lang="zh-CN" altLang="en-US" sz="2000" b="1" dirty="0" smtClean="0">
                <a:solidFill>
                  <a:srgbClr val="FF0000"/>
                </a:solidFill>
                <a:latin typeface="+mn-ea"/>
              </a:rPr>
              <a:t>节</a:t>
            </a:r>
            <a:r>
              <a:rPr lang="zh-CN" altLang="en-US" sz="2000" b="1" dirty="0">
                <a:solidFill>
                  <a:srgbClr val="FF0000"/>
                </a:solidFill>
                <a:latin typeface="+mn-ea"/>
              </a:rPr>
              <a:t>口语、 </a:t>
            </a:r>
            <a:r>
              <a:rPr lang="en-US" altLang="zh-CN" sz="2000" b="1" dirty="0" smtClean="0">
                <a:solidFill>
                  <a:srgbClr val="FF0000"/>
                </a:solidFill>
                <a:latin typeface="+mn-ea"/>
              </a:rPr>
              <a:t>2</a:t>
            </a:r>
            <a:r>
              <a:rPr lang="zh-CN" altLang="en-US" sz="2000" b="1" dirty="0" smtClean="0">
                <a:solidFill>
                  <a:srgbClr val="FF0000"/>
                </a:solidFill>
                <a:latin typeface="+mn-ea"/>
              </a:rPr>
              <a:t>节听力、</a:t>
            </a:r>
            <a:r>
              <a:rPr lang="en-US" altLang="zh-CN" sz="2000" b="1" dirty="0" smtClean="0">
                <a:solidFill>
                  <a:srgbClr val="FF0000"/>
                </a:solidFill>
                <a:latin typeface="+mn-ea"/>
              </a:rPr>
              <a:t>2</a:t>
            </a:r>
            <a:r>
              <a:rPr lang="zh-CN" altLang="en-US" sz="2000" b="1" dirty="0" smtClean="0">
                <a:solidFill>
                  <a:srgbClr val="FF0000"/>
                </a:solidFill>
                <a:latin typeface="+mn-ea"/>
              </a:rPr>
              <a:t>节迷你影院</a:t>
            </a:r>
            <a:r>
              <a:rPr lang="en-US" altLang="zh-CN" sz="2000" b="1" dirty="0">
                <a:solidFill>
                  <a:srgbClr val="FF0000"/>
                </a:solidFill>
                <a:latin typeface="+mn-ea"/>
              </a:rPr>
              <a:t>/</a:t>
            </a:r>
            <a:r>
              <a:rPr lang="zh-CN" altLang="en-US" sz="2000" b="1" dirty="0">
                <a:solidFill>
                  <a:srgbClr val="FF0000"/>
                </a:solidFill>
                <a:latin typeface="+mn-ea"/>
              </a:rPr>
              <a:t>周</a:t>
            </a:r>
            <a:r>
              <a:rPr lang="zh-CN" altLang="en-US" sz="2000" dirty="0" smtClean="0">
                <a:solidFill>
                  <a:srgbClr val="FF0000"/>
                </a:solidFill>
                <a:latin typeface="+mn-ea"/>
              </a:rPr>
              <a:t>）</a:t>
            </a:r>
            <a:endParaRPr lang="en-US" altLang="zh-CN" sz="2000" dirty="0" smtClean="0">
              <a:solidFill>
                <a:srgbClr val="FF0000"/>
              </a:solidFill>
              <a:latin typeface="+mn-ea"/>
            </a:endParaRPr>
          </a:p>
          <a:p>
            <a:pPr marL="514350" indent="-514350">
              <a:lnSpc>
                <a:spcPct val="150000"/>
              </a:lnSpc>
              <a:buNone/>
            </a:pPr>
            <a:r>
              <a:rPr lang="zh-CN" altLang="en-US" sz="2000" dirty="0" smtClean="0">
                <a:latin typeface="+mn-ea"/>
              </a:rPr>
              <a:t>    针对大一年级新生；以反复跟读、练习，按照英美国家学习英语的方式，条件反射式地记忆单词和句子；达到敢开口说，并尽量模仿标准的英语。</a:t>
            </a:r>
            <a:endParaRPr lang="en-US" altLang="zh-CN" sz="2000" b="1" dirty="0" smtClean="0">
              <a:latin typeface="+mn-ea"/>
            </a:endParaRPr>
          </a:p>
          <a:p>
            <a:pPr>
              <a:lnSpc>
                <a:spcPct val="150000"/>
              </a:lnSpc>
              <a:buNone/>
            </a:pPr>
            <a:r>
              <a:rPr lang="en-US" altLang="zh-CN" sz="2000" b="1" dirty="0" smtClean="0">
                <a:latin typeface="+mn-ea"/>
              </a:rPr>
              <a:t>2.</a:t>
            </a:r>
            <a:r>
              <a:rPr lang="zh-CN" altLang="en-US" sz="2000" b="1" dirty="0" smtClean="0">
                <a:latin typeface="+mn-ea"/>
              </a:rPr>
              <a:t>培贤英语 </a:t>
            </a:r>
            <a:r>
              <a:rPr lang="en-US" altLang="zh-CN" sz="2000" b="1" dirty="0" smtClean="0">
                <a:latin typeface="+mn-ea"/>
              </a:rPr>
              <a:t>B</a:t>
            </a:r>
            <a:r>
              <a:rPr lang="zh-CN" altLang="en-US" sz="2000" b="1" dirty="0" smtClean="0">
                <a:latin typeface="+mn-ea"/>
              </a:rPr>
              <a:t>（</a:t>
            </a:r>
            <a:r>
              <a:rPr lang="en-US" altLang="zh-CN" sz="2000" b="1" dirty="0" smtClean="0">
                <a:latin typeface="+mn-ea"/>
              </a:rPr>
              <a:t>3</a:t>
            </a:r>
            <a:r>
              <a:rPr lang="zh-CN" altLang="en-US" sz="2000" b="1" dirty="0">
                <a:latin typeface="+mn-ea"/>
              </a:rPr>
              <a:t>学分</a:t>
            </a:r>
            <a:r>
              <a:rPr lang="zh-CN" altLang="en-US" sz="2000" b="1" dirty="0" smtClean="0">
                <a:latin typeface="+mn-ea"/>
              </a:rPr>
              <a:t>，</a:t>
            </a:r>
            <a:r>
              <a:rPr lang="en-US" altLang="zh-CN" sz="2000" b="1" dirty="0" smtClean="0">
                <a:latin typeface="+mn-ea"/>
              </a:rPr>
              <a:t>8</a:t>
            </a:r>
            <a:r>
              <a:rPr lang="zh-CN" altLang="en-US" sz="2000" b="1" dirty="0" smtClean="0">
                <a:latin typeface="+mn-ea"/>
              </a:rPr>
              <a:t>节</a:t>
            </a:r>
            <a:r>
              <a:rPr lang="en-US" altLang="zh-CN" sz="2000" b="1" dirty="0">
                <a:latin typeface="+mn-ea"/>
              </a:rPr>
              <a:t>/</a:t>
            </a:r>
            <a:r>
              <a:rPr lang="zh-CN" altLang="en-US" sz="2000" b="1" dirty="0">
                <a:latin typeface="+mn-ea"/>
              </a:rPr>
              <a:t>周；</a:t>
            </a:r>
            <a:r>
              <a:rPr lang="en-US" altLang="zh-CN" sz="2000" b="1" dirty="0" smtClean="0">
                <a:solidFill>
                  <a:srgbClr val="FF0000"/>
                </a:solidFill>
              </a:rPr>
              <a:t>4</a:t>
            </a:r>
            <a:r>
              <a:rPr lang="zh-CN" altLang="en-US" sz="2000" b="1" dirty="0" smtClean="0">
                <a:solidFill>
                  <a:srgbClr val="FF0000"/>
                </a:solidFill>
              </a:rPr>
              <a:t>节口语</a:t>
            </a:r>
            <a:r>
              <a:rPr lang="zh-CN" altLang="en-US" sz="2000" b="1" dirty="0">
                <a:solidFill>
                  <a:srgbClr val="FF0000"/>
                </a:solidFill>
                <a:latin typeface="+mn-ea"/>
              </a:rPr>
              <a:t>、 </a:t>
            </a:r>
            <a:r>
              <a:rPr lang="en-US" altLang="zh-CN" sz="2000" b="1" dirty="0" smtClean="0">
                <a:solidFill>
                  <a:srgbClr val="FF0000"/>
                </a:solidFill>
              </a:rPr>
              <a:t>2</a:t>
            </a:r>
            <a:r>
              <a:rPr lang="zh-CN" altLang="en-US" sz="2000" b="1" dirty="0" smtClean="0">
                <a:solidFill>
                  <a:srgbClr val="FF0000"/>
                </a:solidFill>
              </a:rPr>
              <a:t>节听力</a:t>
            </a:r>
            <a:r>
              <a:rPr lang="zh-CN" altLang="en-US" sz="2000" b="1" dirty="0">
                <a:solidFill>
                  <a:srgbClr val="FF0000"/>
                </a:solidFill>
                <a:latin typeface="+mn-ea"/>
              </a:rPr>
              <a:t>、 </a:t>
            </a:r>
            <a:r>
              <a:rPr lang="en-US" altLang="zh-CN" sz="2000" b="1" dirty="0" smtClean="0">
                <a:solidFill>
                  <a:srgbClr val="FF0000"/>
                </a:solidFill>
              </a:rPr>
              <a:t>2</a:t>
            </a:r>
            <a:r>
              <a:rPr lang="zh-CN" altLang="en-US" sz="2000" b="1" dirty="0" smtClean="0">
                <a:solidFill>
                  <a:srgbClr val="FF0000"/>
                </a:solidFill>
              </a:rPr>
              <a:t>节迷你影院 </a:t>
            </a:r>
            <a:r>
              <a:rPr lang="en-US" altLang="zh-CN" sz="2000" b="1" dirty="0">
                <a:solidFill>
                  <a:srgbClr val="FF0000"/>
                </a:solidFill>
              </a:rPr>
              <a:t>/</a:t>
            </a:r>
            <a:r>
              <a:rPr lang="zh-CN" altLang="en-US" sz="2000" b="1" dirty="0">
                <a:solidFill>
                  <a:srgbClr val="FF0000"/>
                </a:solidFill>
              </a:rPr>
              <a:t>周</a:t>
            </a:r>
            <a:r>
              <a:rPr lang="zh-CN" altLang="en-US" sz="2000" b="1" dirty="0" smtClean="0">
                <a:solidFill>
                  <a:srgbClr val="FF0000"/>
                </a:solidFill>
                <a:latin typeface="+mn-ea"/>
              </a:rPr>
              <a:t>）</a:t>
            </a:r>
            <a:endParaRPr lang="en-US" altLang="zh-CN" sz="2000" b="1" dirty="0" smtClean="0">
              <a:solidFill>
                <a:srgbClr val="FF0000"/>
              </a:solidFill>
              <a:latin typeface="+mn-ea"/>
            </a:endParaRPr>
          </a:p>
          <a:p>
            <a:pPr>
              <a:lnSpc>
                <a:spcPct val="150000"/>
              </a:lnSpc>
              <a:buNone/>
            </a:pPr>
            <a:r>
              <a:rPr lang="zh-CN" altLang="en-US" sz="2000" dirty="0" smtClean="0">
                <a:latin typeface="+mn-ea"/>
              </a:rPr>
              <a:t>   针对大一年级学生；以反复跟读、练习，按照英美国家学习英语的方式，条件反射式地记忆单词和句子；熟悉英语语境，掌握英语交流技巧，并可说出英语简单句子。 </a:t>
            </a:r>
            <a:endParaRPr lang="en-US" altLang="zh-CN" sz="2000" b="1" dirty="0" smtClean="0">
              <a:latin typeface="+mn-ea"/>
            </a:endParaRPr>
          </a:p>
          <a:p>
            <a:pPr>
              <a:lnSpc>
                <a:spcPct val="150000"/>
              </a:lnSpc>
              <a:buNone/>
            </a:pPr>
            <a:r>
              <a:rPr lang="en-US" altLang="zh-CN" sz="2000" b="1" dirty="0" smtClean="0">
                <a:latin typeface="+mn-ea"/>
              </a:rPr>
              <a:t>3.</a:t>
            </a:r>
            <a:r>
              <a:rPr lang="zh-CN" altLang="en-US" sz="2000" b="1" dirty="0" smtClean="0">
                <a:latin typeface="+mn-ea"/>
              </a:rPr>
              <a:t>培贤英语 </a:t>
            </a:r>
            <a:r>
              <a:rPr lang="en-US" altLang="zh-CN" sz="2000" b="1" dirty="0" smtClean="0">
                <a:latin typeface="+mn-ea"/>
              </a:rPr>
              <a:t>C</a:t>
            </a:r>
            <a:r>
              <a:rPr lang="zh-CN" altLang="en-US" sz="2000" b="1" dirty="0" smtClean="0">
                <a:latin typeface="+mn-ea"/>
              </a:rPr>
              <a:t>（</a:t>
            </a:r>
            <a:r>
              <a:rPr lang="en-US" altLang="zh-CN" sz="2000" b="1" dirty="0" smtClean="0">
                <a:latin typeface="+mn-ea"/>
              </a:rPr>
              <a:t>1.5</a:t>
            </a:r>
            <a:r>
              <a:rPr lang="zh-CN" altLang="en-US" sz="2000" b="1" dirty="0">
                <a:latin typeface="+mn-ea"/>
              </a:rPr>
              <a:t>学分</a:t>
            </a:r>
            <a:r>
              <a:rPr lang="zh-CN" altLang="en-US" sz="2000" b="1" dirty="0" smtClean="0">
                <a:latin typeface="+mn-ea"/>
              </a:rPr>
              <a:t>，</a:t>
            </a:r>
            <a:r>
              <a:rPr lang="en-US" altLang="zh-CN" sz="2000" b="1" dirty="0" smtClean="0">
                <a:latin typeface="+mn-ea"/>
              </a:rPr>
              <a:t>4</a:t>
            </a:r>
            <a:r>
              <a:rPr lang="zh-CN" altLang="en-US" sz="2000" b="1" dirty="0" smtClean="0">
                <a:latin typeface="+mn-ea"/>
              </a:rPr>
              <a:t>节</a:t>
            </a:r>
            <a:r>
              <a:rPr lang="en-US" altLang="zh-CN" sz="2000" b="1" dirty="0">
                <a:latin typeface="+mn-ea"/>
              </a:rPr>
              <a:t>/</a:t>
            </a:r>
            <a:r>
              <a:rPr lang="zh-CN" altLang="en-US" sz="2000" b="1" dirty="0">
                <a:latin typeface="+mn-ea"/>
              </a:rPr>
              <a:t>周；</a:t>
            </a:r>
            <a:r>
              <a:rPr lang="zh-CN" altLang="en-US" sz="2000" b="1" dirty="0" smtClean="0"/>
              <a:t> </a:t>
            </a:r>
            <a:r>
              <a:rPr lang="en-US" altLang="zh-CN" sz="2000" b="1" dirty="0" smtClean="0">
                <a:solidFill>
                  <a:srgbClr val="FF0000"/>
                </a:solidFill>
              </a:rPr>
              <a:t>2</a:t>
            </a:r>
            <a:r>
              <a:rPr lang="zh-CN" altLang="en-US" sz="2000" b="1" dirty="0" smtClean="0">
                <a:solidFill>
                  <a:srgbClr val="FF0000"/>
                </a:solidFill>
              </a:rPr>
              <a:t>节口语</a:t>
            </a:r>
            <a:r>
              <a:rPr lang="zh-CN" altLang="en-US" sz="2000" b="1" dirty="0">
                <a:solidFill>
                  <a:srgbClr val="FF0000"/>
                </a:solidFill>
                <a:latin typeface="+mn-ea"/>
              </a:rPr>
              <a:t>、 </a:t>
            </a:r>
            <a:r>
              <a:rPr lang="en-US" altLang="zh-CN" sz="2000" b="1" dirty="0" smtClean="0">
                <a:solidFill>
                  <a:srgbClr val="FF0000"/>
                </a:solidFill>
              </a:rPr>
              <a:t>2</a:t>
            </a:r>
            <a:r>
              <a:rPr lang="zh-CN" altLang="en-US" sz="2000" b="1" dirty="0" smtClean="0">
                <a:solidFill>
                  <a:srgbClr val="FF0000"/>
                </a:solidFill>
              </a:rPr>
              <a:t>节迷你影院</a:t>
            </a:r>
            <a:r>
              <a:rPr lang="en-US" altLang="zh-CN" sz="2000" b="1" dirty="0">
                <a:solidFill>
                  <a:srgbClr val="FF0000"/>
                </a:solidFill>
              </a:rPr>
              <a:t>/</a:t>
            </a:r>
            <a:r>
              <a:rPr lang="zh-CN" altLang="en-US" sz="2000" b="1" dirty="0">
                <a:solidFill>
                  <a:srgbClr val="FF0000"/>
                </a:solidFill>
              </a:rPr>
              <a:t>周</a:t>
            </a:r>
            <a:r>
              <a:rPr lang="zh-CN" altLang="en-US" sz="2000" b="1" dirty="0" smtClean="0">
                <a:solidFill>
                  <a:srgbClr val="FF0000"/>
                </a:solidFill>
                <a:latin typeface="+mn-ea"/>
              </a:rPr>
              <a:t>）</a:t>
            </a:r>
            <a:endParaRPr lang="en-US" altLang="zh-CN" sz="2000" b="1" dirty="0" smtClean="0">
              <a:solidFill>
                <a:srgbClr val="FF0000"/>
              </a:solidFill>
              <a:latin typeface="+mn-ea"/>
            </a:endParaRPr>
          </a:p>
          <a:p>
            <a:pPr>
              <a:lnSpc>
                <a:spcPct val="150000"/>
              </a:lnSpc>
              <a:buNone/>
            </a:pPr>
            <a:r>
              <a:rPr lang="zh-CN" altLang="en-US" sz="2000" dirty="0" smtClean="0">
                <a:latin typeface="+mn-ea"/>
              </a:rPr>
              <a:t>   针对有一定英语基础的学生，以反复跟读的方式，条件反射式地记忆单词和句子，达到能熟练掌握英语交流技巧，并用英语进行初步交流、对话。</a:t>
            </a:r>
            <a:endParaRPr lang="en-US" altLang="zh-CN" sz="2000" b="1" dirty="0" smtClean="0">
              <a:latin typeface="+mn-ea"/>
            </a:endParaRPr>
          </a:p>
          <a:p>
            <a:pPr>
              <a:lnSpc>
                <a:spcPct val="150000"/>
              </a:lnSpc>
              <a:buNone/>
            </a:pPr>
            <a:r>
              <a:rPr lang="en-US" altLang="zh-CN" sz="2000" b="1" dirty="0" smtClean="0"/>
              <a:t>4. </a:t>
            </a:r>
            <a:r>
              <a:rPr lang="zh-CN" altLang="en-US" sz="2000" b="1" dirty="0" smtClean="0"/>
              <a:t>培贤英语 </a:t>
            </a:r>
            <a:r>
              <a:rPr lang="en-US" altLang="zh-CN" sz="2000" b="1" dirty="0" smtClean="0"/>
              <a:t>D  </a:t>
            </a:r>
            <a:r>
              <a:rPr lang="zh-CN" altLang="en-US" sz="2000" b="1" dirty="0" smtClean="0"/>
              <a:t>（</a:t>
            </a:r>
            <a:r>
              <a:rPr lang="en-US" altLang="zh-CN" sz="2000" b="1" dirty="0" smtClean="0"/>
              <a:t>1.5</a:t>
            </a:r>
            <a:r>
              <a:rPr lang="zh-CN" altLang="en-US" sz="2000" b="1" dirty="0"/>
              <a:t>学分</a:t>
            </a:r>
            <a:r>
              <a:rPr lang="zh-CN" altLang="en-US" sz="2000" b="1" dirty="0" smtClean="0"/>
              <a:t>，</a:t>
            </a:r>
            <a:r>
              <a:rPr lang="en-US" altLang="zh-CN" sz="2000" b="1" dirty="0" smtClean="0"/>
              <a:t>4</a:t>
            </a:r>
            <a:r>
              <a:rPr lang="zh-CN" altLang="en-US" sz="2000" b="1" dirty="0" smtClean="0"/>
              <a:t>节</a:t>
            </a:r>
            <a:r>
              <a:rPr lang="en-US" altLang="zh-CN" sz="2000" b="1" dirty="0"/>
              <a:t>/</a:t>
            </a:r>
            <a:r>
              <a:rPr lang="zh-CN" altLang="en-US" sz="2000" b="1" dirty="0"/>
              <a:t>周；</a:t>
            </a:r>
            <a:r>
              <a:rPr lang="zh-CN" altLang="en-US" sz="2000" dirty="0" smtClean="0"/>
              <a:t> </a:t>
            </a:r>
            <a:r>
              <a:rPr lang="en-US" altLang="zh-CN" sz="2000" b="1" dirty="0" smtClean="0">
                <a:solidFill>
                  <a:srgbClr val="FF0000"/>
                </a:solidFill>
              </a:rPr>
              <a:t>2</a:t>
            </a:r>
            <a:r>
              <a:rPr lang="zh-CN" altLang="en-US" sz="2000" b="1" dirty="0" smtClean="0">
                <a:solidFill>
                  <a:srgbClr val="FF0000"/>
                </a:solidFill>
              </a:rPr>
              <a:t>节口语</a:t>
            </a:r>
            <a:r>
              <a:rPr lang="zh-CN" altLang="en-US" sz="2000" b="1" dirty="0">
                <a:solidFill>
                  <a:srgbClr val="FF0000"/>
                </a:solidFill>
                <a:latin typeface="+mn-ea"/>
              </a:rPr>
              <a:t>、 </a:t>
            </a:r>
            <a:r>
              <a:rPr lang="en-US" altLang="zh-CN" sz="2000" b="1" dirty="0" smtClean="0">
                <a:solidFill>
                  <a:srgbClr val="FF0000"/>
                </a:solidFill>
              </a:rPr>
              <a:t>2</a:t>
            </a:r>
            <a:r>
              <a:rPr lang="zh-CN" altLang="en-US" sz="2000" b="1" dirty="0" smtClean="0">
                <a:solidFill>
                  <a:srgbClr val="FF0000"/>
                </a:solidFill>
              </a:rPr>
              <a:t>节迷你影院 </a:t>
            </a:r>
            <a:r>
              <a:rPr lang="en-US" altLang="zh-CN" sz="2000" b="1" dirty="0">
                <a:solidFill>
                  <a:srgbClr val="FF0000"/>
                </a:solidFill>
              </a:rPr>
              <a:t>/</a:t>
            </a:r>
            <a:r>
              <a:rPr lang="zh-CN" altLang="en-US" sz="2000" b="1" dirty="0">
                <a:solidFill>
                  <a:srgbClr val="FF0000"/>
                </a:solidFill>
              </a:rPr>
              <a:t>周）</a:t>
            </a:r>
            <a:endParaRPr lang="en-US" altLang="zh-CN" sz="2000" b="1" dirty="0" smtClean="0">
              <a:solidFill>
                <a:srgbClr val="FF0000"/>
              </a:solidFill>
            </a:endParaRPr>
          </a:p>
          <a:p>
            <a:pPr>
              <a:lnSpc>
                <a:spcPct val="150000"/>
              </a:lnSpc>
              <a:buNone/>
            </a:pPr>
            <a:r>
              <a:rPr lang="zh-CN" altLang="en-US" sz="2000" dirty="0" smtClean="0">
                <a:latin typeface="+mn-ea"/>
              </a:rPr>
              <a:t>   针对英语基础较好的学生，以反复跟读的方式，条件反射式地记忆单词和句子，达到能熟练掌握英语交流技巧，能用英语进行交流。</a:t>
            </a:r>
            <a:endParaRPr lang="en-US" altLang="zh-CN" sz="2000" b="1" dirty="0" smtClean="0">
              <a:latin typeface="+mn-ea"/>
            </a:endParaRPr>
          </a:p>
          <a:p>
            <a:pPr>
              <a:lnSpc>
                <a:spcPct val="150000"/>
              </a:lnSpc>
              <a:buNone/>
            </a:pPr>
            <a:r>
              <a:rPr lang="en-US" altLang="zh-CN" sz="2000" b="1" dirty="0" smtClean="0"/>
              <a:t>5. </a:t>
            </a:r>
            <a:r>
              <a:rPr lang="zh-CN" altLang="en-US" sz="2000" b="1" dirty="0" smtClean="0"/>
              <a:t>培贤英语 </a:t>
            </a:r>
            <a:r>
              <a:rPr lang="en-US" altLang="zh-CN" sz="2000" b="1" dirty="0" smtClean="0"/>
              <a:t>E  </a:t>
            </a:r>
            <a:r>
              <a:rPr lang="zh-CN" altLang="en-US" sz="2000" b="1" dirty="0">
                <a:latin typeface="+mn-ea"/>
              </a:rPr>
              <a:t>（</a:t>
            </a:r>
            <a:r>
              <a:rPr lang="en-US" altLang="zh-CN" sz="2000" b="1" dirty="0">
                <a:latin typeface="+mn-ea"/>
              </a:rPr>
              <a:t>1</a:t>
            </a:r>
            <a:r>
              <a:rPr lang="zh-CN" altLang="en-US" sz="2000" b="1" dirty="0">
                <a:latin typeface="+mn-ea"/>
              </a:rPr>
              <a:t>学分</a:t>
            </a:r>
            <a:r>
              <a:rPr lang="zh-CN" altLang="en-US" sz="2000" b="1" dirty="0" smtClean="0">
                <a:latin typeface="+mn-ea"/>
              </a:rPr>
              <a:t>，</a:t>
            </a:r>
            <a:r>
              <a:rPr lang="en-US" altLang="zh-CN" sz="2000" b="1" dirty="0" smtClean="0">
                <a:latin typeface="+mn-ea"/>
              </a:rPr>
              <a:t>3</a:t>
            </a:r>
            <a:r>
              <a:rPr lang="zh-CN" altLang="en-US" sz="2000" b="1" dirty="0" smtClean="0">
                <a:latin typeface="+mn-ea"/>
              </a:rPr>
              <a:t>节</a:t>
            </a:r>
            <a:r>
              <a:rPr lang="en-US" altLang="zh-CN" sz="2000" b="1" dirty="0">
                <a:latin typeface="+mn-ea"/>
              </a:rPr>
              <a:t>/</a:t>
            </a:r>
            <a:r>
              <a:rPr lang="zh-CN" altLang="en-US" sz="2000" b="1" dirty="0">
                <a:latin typeface="+mn-ea"/>
              </a:rPr>
              <a:t>周</a:t>
            </a:r>
            <a:r>
              <a:rPr lang="zh-CN" altLang="en-US" sz="2000" b="1" dirty="0" smtClean="0">
                <a:latin typeface="+mn-ea"/>
              </a:rPr>
              <a:t>；</a:t>
            </a:r>
            <a:r>
              <a:rPr lang="zh-CN" altLang="en-US" sz="2000" b="1" dirty="0" smtClean="0">
                <a:solidFill>
                  <a:srgbClr val="FF0000"/>
                </a:solidFill>
                <a:latin typeface="+mn-ea"/>
              </a:rPr>
              <a:t>其中 </a:t>
            </a:r>
            <a:r>
              <a:rPr lang="en-US" altLang="zh-CN" sz="2000" b="1" dirty="0" smtClean="0">
                <a:solidFill>
                  <a:srgbClr val="FF0000"/>
                </a:solidFill>
                <a:latin typeface="+mn-ea"/>
              </a:rPr>
              <a:t>1</a:t>
            </a:r>
            <a:r>
              <a:rPr lang="zh-CN" altLang="en-US" sz="2000" b="1" dirty="0" smtClean="0">
                <a:solidFill>
                  <a:srgbClr val="FF0000"/>
                </a:solidFill>
                <a:latin typeface="+mn-ea"/>
              </a:rPr>
              <a:t>节口语、</a:t>
            </a:r>
            <a:r>
              <a:rPr lang="en-US" altLang="zh-CN" sz="2000" b="1" dirty="0" smtClean="0">
                <a:solidFill>
                  <a:srgbClr val="FF0000"/>
                </a:solidFill>
                <a:latin typeface="+mn-ea"/>
              </a:rPr>
              <a:t>2</a:t>
            </a:r>
            <a:r>
              <a:rPr lang="zh-CN" altLang="en-US" sz="2000" b="1" dirty="0" smtClean="0">
                <a:solidFill>
                  <a:srgbClr val="FF0000"/>
                </a:solidFill>
                <a:latin typeface="+mn-ea"/>
              </a:rPr>
              <a:t>节迷你影院</a:t>
            </a:r>
            <a:r>
              <a:rPr lang="en-US" altLang="zh-CN" sz="2000" b="1" dirty="0" smtClean="0">
                <a:solidFill>
                  <a:srgbClr val="FF0000"/>
                </a:solidFill>
                <a:latin typeface="+mn-ea"/>
              </a:rPr>
              <a:t>/</a:t>
            </a:r>
            <a:r>
              <a:rPr lang="zh-CN" altLang="en-US" sz="2000" b="1" dirty="0">
                <a:solidFill>
                  <a:srgbClr val="FF0000"/>
                </a:solidFill>
                <a:latin typeface="+mn-ea"/>
              </a:rPr>
              <a:t>周）</a:t>
            </a:r>
            <a:endParaRPr lang="en-US" altLang="zh-CN" sz="2000" b="1" dirty="0">
              <a:solidFill>
                <a:srgbClr val="FF0000"/>
              </a:solidFill>
              <a:latin typeface="+mn-ea"/>
            </a:endParaRPr>
          </a:p>
          <a:p>
            <a:pPr>
              <a:lnSpc>
                <a:spcPct val="150000"/>
              </a:lnSpc>
              <a:buNone/>
            </a:pPr>
            <a:r>
              <a:rPr lang="zh-CN" altLang="en-US" sz="2000" dirty="0" smtClean="0">
                <a:latin typeface="+mn-ea"/>
              </a:rPr>
              <a:t>   针对英语基础较好的学生，以反复跟读的方式，条件反射式地记忆单词和句子，达到能用英语进行流利交流的目的。</a:t>
            </a:r>
            <a:endParaRPr lang="zh-CN" altLang="en-US" sz="2000" dirty="0">
              <a:latin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l"/>
            <a:r>
              <a:rPr lang="zh-CN" altLang="en-US" sz="3200" dirty="0" smtClean="0"/>
              <a:t>二、专业课介绍</a:t>
            </a:r>
            <a:endParaRPr lang="zh-CN" altLang="en-US" sz="3200" dirty="0"/>
          </a:p>
        </p:txBody>
      </p:sp>
      <p:sp>
        <p:nvSpPr>
          <p:cNvPr id="3" name="内容占位符 2"/>
          <p:cNvSpPr>
            <a:spLocks noGrp="1"/>
          </p:cNvSpPr>
          <p:nvPr>
            <p:ph idx="1"/>
          </p:nvPr>
        </p:nvSpPr>
        <p:spPr>
          <a:xfrm>
            <a:off x="457200" y="1268760"/>
            <a:ext cx="8435280" cy="5328592"/>
          </a:xfrm>
        </p:spPr>
        <p:txBody>
          <a:bodyPr>
            <a:normAutofit fontScale="92500" lnSpcReduction="20000"/>
          </a:bodyPr>
          <a:lstStyle/>
          <a:p>
            <a:pPr marL="457200" lvl="1" indent="0">
              <a:buNone/>
            </a:pPr>
            <a:r>
              <a:rPr lang="en-US" altLang="zh-CN" dirty="0" smtClean="0"/>
              <a:t>1</a:t>
            </a:r>
            <a:r>
              <a:rPr lang="zh-CN" altLang="en-US" dirty="0" smtClean="0"/>
              <a:t>、香港公开大学的两门课程</a:t>
            </a:r>
            <a:endParaRPr lang="en-US" altLang="zh-CN" dirty="0" smtClean="0"/>
          </a:p>
          <a:p>
            <a:pPr marL="457200" lvl="1" indent="0">
              <a:buNone/>
            </a:pPr>
            <a:endParaRPr lang="en-US" altLang="zh-CN" dirty="0"/>
          </a:p>
          <a:p>
            <a:pPr marL="457200" lvl="1" indent="0">
              <a:buNone/>
            </a:pPr>
            <a:endParaRPr lang="en-US" altLang="zh-CN" dirty="0" smtClean="0"/>
          </a:p>
          <a:p>
            <a:pPr marL="457200" lvl="1" indent="0">
              <a:buNone/>
            </a:pPr>
            <a:endParaRPr lang="en-US" altLang="zh-CN" dirty="0"/>
          </a:p>
          <a:p>
            <a:pPr marL="457200" lvl="1" indent="0">
              <a:buNone/>
            </a:pPr>
            <a:endParaRPr lang="en-US" altLang="zh-CN" sz="1800" dirty="0" smtClean="0"/>
          </a:p>
          <a:p>
            <a:pPr marL="457200" lvl="1" indent="0">
              <a:buNone/>
            </a:pPr>
            <a:endParaRPr lang="en-US" altLang="zh-CN" sz="1800" dirty="0" smtClean="0"/>
          </a:p>
          <a:p>
            <a:pPr marL="457200" lvl="1" indent="0" algn="ctr">
              <a:buNone/>
            </a:pPr>
            <a:r>
              <a:rPr lang="zh-CN" altLang="en-US" sz="3000" b="1" dirty="0" smtClean="0"/>
              <a:t>课程介绍</a:t>
            </a:r>
            <a:r>
              <a:rPr lang="zh-CN" altLang="en-US" sz="3000" dirty="0" smtClean="0"/>
              <a:t>：</a:t>
            </a:r>
            <a:endParaRPr lang="en-US" altLang="zh-CN" sz="3000" dirty="0" smtClean="0"/>
          </a:p>
          <a:p>
            <a:pPr marL="57150" indent="0">
              <a:buNone/>
            </a:pPr>
            <a:r>
              <a:rPr lang="en-US" altLang="zh-CN" sz="2200" dirty="0" smtClean="0"/>
              <a:t>        University </a:t>
            </a:r>
            <a:r>
              <a:rPr lang="en-US" altLang="zh-CN" sz="2200" dirty="0"/>
              <a:t>English Writing Skills</a:t>
            </a:r>
            <a:r>
              <a:rPr lang="zh-CN" altLang="en-US" sz="2200" dirty="0"/>
              <a:t>（大学英语写作课课程）：</a:t>
            </a:r>
            <a:r>
              <a:rPr lang="zh-CN" altLang="zh-CN" sz="2200" dirty="0"/>
              <a:t>通过本课程的学习，学生可以熟悉英文学术文章的架构与作文技能，掌握写作主题鲜明、重点突出、资料翔实、逻辑清晰、结构合理、层次分明、衔接顺畅的英文篇章的能力，提高并强化学生在学习工作中的国际交流能力。</a:t>
            </a:r>
            <a:endParaRPr lang="en-US" altLang="zh-CN" sz="2200" dirty="0"/>
          </a:p>
          <a:p>
            <a:pPr marL="457200" lvl="1" indent="0">
              <a:buNone/>
            </a:pPr>
            <a:endParaRPr lang="en-US" altLang="zh-CN" sz="2200" dirty="0" smtClean="0"/>
          </a:p>
          <a:p>
            <a:pPr marL="0" indent="0">
              <a:buNone/>
            </a:pPr>
            <a:r>
              <a:rPr lang="en-US" altLang="zh-CN" sz="2200" dirty="0"/>
              <a:t>         Presentation Skills Course</a:t>
            </a:r>
            <a:r>
              <a:rPr lang="zh-CN" altLang="en-US" sz="2200" dirty="0"/>
              <a:t>（大学演讲课课程）：</a:t>
            </a:r>
            <a:r>
              <a:rPr lang="zh-CN" altLang="zh-CN" sz="2200" dirty="0"/>
              <a:t>通过本课程的学习，</a:t>
            </a:r>
            <a:r>
              <a:rPr lang="en-US" altLang="zh-CN" sz="2200" dirty="0"/>
              <a:t>  </a:t>
            </a:r>
            <a:r>
              <a:rPr lang="en-US" altLang="zh-CN" sz="2200" dirty="0" smtClean="0"/>
              <a:t>   </a:t>
            </a:r>
            <a:r>
              <a:rPr lang="zh-CN" altLang="zh-CN" sz="2200" dirty="0" smtClean="0"/>
              <a:t>学生</a:t>
            </a:r>
            <a:r>
              <a:rPr lang="zh-CN" altLang="zh-CN" sz="2200" dirty="0"/>
              <a:t>可以熟悉多种情形下的英文演讲的架构与技巧，掌握在英文环境中进行主题鲜明、重点突出、逻辑清晰、结构合理、衔接顺畅的英语演讲技巧与能力。</a:t>
            </a:r>
            <a:endParaRPr lang="zh-CN" altLang="en-US" sz="2200" dirty="0"/>
          </a:p>
        </p:txBody>
      </p:sp>
      <p:graphicFrame>
        <p:nvGraphicFramePr>
          <p:cNvPr id="4" name="表格 3"/>
          <p:cNvGraphicFramePr>
            <a:graphicFrameLocks noGrp="1"/>
          </p:cNvGraphicFramePr>
          <p:nvPr/>
        </p:nvGraphicFramePr>
        <p:xfrm>
          <a:off x="755577" y="1844824"/>
          <a:ext cx="6984777" cy="1430496"/>
        </p:xfrm>
        <a:graphic>
          <a:graphicData uri="http://schemas.openxmlformats.org/drawingml/2006/table">
            <a:tbl>
              <a:tblPr firstRow="1" bandRow="1">
                <a:tableStyleId>{5C22544A-7EE6-4342-B048-85BDC9FD1C3A}</a:tableStyleId>
              </a:tblPr>
              <a:tblGrid>
                <a:gridCol w="1872208"/>
                <a:gridCol w="1512169"/>
                <a:gridCol w="1152128"/>
                <a:gridCol w="1296144"/>
                <a:gridCol w="1152128"/>
              </a:tblGrid>
              <a:tr h="370840">
                <a:tc>
                  <a:txBody>
                    <a:bodyPr/>
                    <a:lstStyle/>
                    <a:p>
                      <a:pPr algn="ctr"/>
                      <a:r>
                        <a:rPr lang="zh-CN" altLang="en-US" sz="1600" dirty="0" smtClean="0"/>
                        <a:t>课程名称</a:t>
                      </a:r>
                      <a:endParaRPr lang="zh-CN" altLang="en-US" sz="1600" dirty="0"/>
                    </a:p>
                  </a:txBody>
                  <a:tcPr/>
                </a:tc>
                <a:tc>
                  <a:txBody>
                    <a:bodyPr/>
                    <a:lstStyle/>
                    <a:p>
                      <a:pPr algn="ctr"/>
                      <a:r>
                        <a:rPr lang="zh-CN" altLang="en-US" sz="1600" dirty="0" smtClean="0"/>
                        <a:t>课程代码 </a:t>
                      </a:r>
                      <a:endParaRPr lang="zh-CN" altLang="en-US" sz="1600" dirty="0"/>
                    </a:p>
                  </a:txBody>
                  <a:tcPr/>
                </a:tc>
                <a:tc>
                  <a:txBody>
                    <a:bodyPr/>
                    <a:lstStyle/>
                    <a:p>
                      <a:pPr algn="ctr"/>
                      <a:r>
                        <a:rPr lang="zh-CN" altLang="en-US" sz="1600" dirty="0" smtClean="0"/>
                        <a:t>学分</a:t>
                      </a:r>
                      <a:endParaRPr lang="zh-CN" altLang="en-US" sz="1600" dirty="0" smtClean="0"/>
                    </a:p>
                  </a:txBody>
                  <a:tcPr/>
                </a:tc>
                <a:tc>
                  <a:txBody>
                    <a:bodyPr/>
                    <a:lstStyle/>
                    <a:p>
                      <a:pPr algn="ctr"/>
                      <a:r>
                        <a:rPr lang="zh-CN" altLang="en-US" sz="1600" dirty="0" smtClean="0"/>
                        <a:t>开课学期</a:t>
                      </a:r>
                      <a:endParaRPr lang="zh-CN" altLang="en-US" sz="1600" dirty="0"/>
                    </a:p>
                  </a:txBody>
                  <a:tcPr/>
                </a:tc>
                <a:tc>
                  <a:txBody>
                    <a:bodyPr/>
                    <a:lstStyle/>
                    <a:p>
                      <a:pPr algn="ctr"/>
                      <a:r>
                        <a:rPr lang="zh-CN" altLang="en-US" sz="1600" dirty="0" smtClean="0"/>
                        <a:t>性质</a:t>
                      </a:r>
                      <a:endParaRPr lang="zh-CN" altLang="en-US" sz="1600" dirty="0"/>
                    </a:p>
                  </a:txBody>
                  <a:tcPr/>
                </a:tc>
              </a:tr>
              <a:tr h="565264">
                <a:tc>
                  <a:txBody>
                    <a:bodyPr/>
                    <a:lstStyle/>
                    <a:p>
                      <a:pPr algn="ctr" fontAlgn="ctr">
                        <a:spcAft>
                          <a:spcPts val="0"/>
                        </a:spcAft>
                      </a:pPr>
                      <a:r>
                        <a:rPr lang="en-US" sz="1200" b="0" i="0" u="none" strike="noStrike" kern="1200" dirty="0">
                          <a:solidFill>
                            <a:srgbClr val="000000"/>
                          </a:solidFill>
                          <a:effectLst/>
                          <a:latin typeface="宋体" panose="02010600030101010101" pitchFamily="2" charset="-122"/>
                          <a:ea typeface="+mn-ea"/>
                          <a:cs typeface="+mn-cs"/>
                        </a:rPr>
                        <a:t>University English Writing Skills (</a:t>
                      </a:r>
                      <a:r>
                        <a:rPr lang="zh-CN" sz="1200" b="0" i="0" u="none" strike="noStrike" kern="1200" dirty="0">
                          <a:solidFill>
                            <a:srgbClr val="000000"/>
                          </a:solidFill>
                          <a:effectLst/>
                          <a:latin typeface="宋体" panose="02010600030101010101" pitchFamily="2" charset="-122"/>
                          <a:ea typeface="+mn-ea"/>
                          <a:cs typeface="+mn-cs"/>
                        </a:rPr>
                        <a:t>上）</a:t>
                      </a:r>
                      <a:r>
                        <a:rPr lang="en-US" sz="1200" b="0" i="0" u="none" strike="noStrike" kern="1200" dirty="0">
                          <a:solidFill>
                            <a:srgbClr val="000000"/>
                          </a:solidFill>
                          <a:effectLst/>
                          <a:latin typeface="宋体" panose="02010600030101010101" pitchFamily="2" charset="-122"/>
                          <a:ea typeface="+mn-ea"/>
                          <a:cs typeface="+mn-cs"/>
                        </a:rPr>
                        <a:t>(</a:t>
                      </a:r>
                      <a:r>
                        <a:rPr lang="zh-CN" sz="1200" b="0" i="0" u="none" strike="noStrike" kern="1200" dirty="0">
                          <a:solidFill>
                            <a:srgbClr val="000000"/>
                          </a:solidFill>
                          <a:effectLst/>
                          <a:latin typeface="宋体" panose="02010600030101010101" pitchFamily="2" charset="-122"/>
                          <a:ea typeface="+mn-ea"/>
                          <a:cs typeface="+mn-cs"/>
                        </a:rPr>
                        <a:t>下）</a:t>
                      </a:r>
                      <a:endParaRPr lang="zh-CN" sz="1200" b="0" i="0" u="none" strike="noStrike" kern="1200" dirty="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fontAlgn="ctr">
                        <a:spcAft>
                          <a:spcPts val="0"/>
                        </a:spcAft>
                      </a:pPr>
                      <a:r>
                        <a:rPr lang="en-US" sz="1200" b="0" i="0" u="none" strike="noStrike" kern="1200" dirty="0">
                          <a:solidFill>
                            <a:srgbClr val="000000"/>
                          </a:solidFill>
                          <a:effectLst/>
                          <a:latin typeface="宋体" panose="02010600030101010101" pitchFamily="2" charset="-122"/>
                          <a:ea typeface="+mn-ea"/>
                          <a:cs typeface="+mn-cs"/>
                        </a:rPr>
                        <a:t>OUW 101/ OUW 102</a:t>
                      </a:r>
                      <a:endParaRPr lang="zh-CN" sz="1200" b="0" i="0" u="none" strike="noStrike" kern="1200" dirty="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fontAlgn="ctr">
                        <a:spcAft>
                          <a:spcPts val="0"/>
                        </a:spcAft>
                      </a:pPr>
                      <a:r>
                        <a:rPr lang="en-US" sz="1200" b="0" i="0" u="none" strike="noStrike" kern="1200" dirty="0">
                          <a:solidFill>
                            <a:srgbClr val="000000"/>
                          </a:solidFill>
                          <a:effectLst/>
                          <a:latin typeface="宋体" panose="02010600030101010101" pitchFamily="2" charset="-122"/>
                          <a:ea typeface="+mn-ea"/>
                          <a:cs typeface="+mn-cs"/>
                        </a:rPr>
                        <a:t>3</a:t>
                      </a:r>
                      <a:endParaRPr lang="zh-CN" sz="1200" b="0" i="0" u="none" strike="noStrike" kern="1200" dirty="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a:spcAft>
                          <a:spcPts val="0"/>
                        </a:spcAft>
                      </a:pPr>
                      <a:r>
                        <a:rPr lang="en-US" sz="1200" b="0" i="0" u="none" strike="noStrike" kern="1200">
                          <a:solidFill>
                            <a:srgbClr val="000000"/>
                          </a:solidFill>
                          <a:effectLst/>
                          <a:latin typeface="宋体" panose="02010600030101010101" pitchFamily="2" charset="-122"/>
                          <a:ea typeface="+mn-ea"/>
                          <a:cs typeface="+mn-cs"/>
                        </a:rPr>
                        <a:t>1</a:t>
                      </a:r>
                      <a:r>
                        <a:rPr lang="zh-CN" sz="1200" b="0" i="0" u="none" strike="noStrike" kern="1200">
                          <a:solidFill>
                            <a:srgbClr val="000000"/>
                          </a:solidFill>
                          <a:effectLst/>
                          <a:latin typeface="宋体" panose="02010600030101010101" pitchFamily="2" charset="-122"/>
                          <a:ea typeface="+mn-ea"/>
                          <a:cs typeface="+mn-cs"/>
                        </a:rPr>
                        <a:t>、</a:t>
                      </a:r>
                      <a:r>
                        <a:rPr lang="en-US" sz="1200" b="0" i="0" u="none" strike="noStrike" kern="1200">
                          <a:solidFill>
                            <a:srgbClr val="000000"/>
                          </a:solidFill>
                          <a:effectLst/>
                          <a:latin typeface="宋体" panose="02010600030101010101" pitchFamily="2" charset="-122"/>
                          <a:ea typeface="+mn-ea"/>
                          <a:cs typeface="+mn-cs"/>
                        </a:rPr>
                        <a:t>2</a:t>
                      </a:r>
                      <a:endParaRPr lang="zh-CN" sz="1200" b="0" i="0" u="none" strike="noStrike" kern="120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fontAlgn="ctr"/>
                      <a:r>
                        <a:rPr lang="zh-CN" altLang="en-US" sz="1200" b="0" i="0" u="none" strike="noStrike" kern="1200" dirty="0" smtClean="0">
                          <a:solidFill>
                            <a:srgbClr val="000000"/>
                          </a:solidFill>
                          <a:effectLst/>
                          <a:latin typeface="宋体" panose="02010600030101010101" pitchFamily="2" charset="-122"/>
                          <a:ea typeface="+mn-ea"/>
                          <a:cs typeface="+mn-cs"/>
                        </a:rPr>
                        <a:t>专业必修</a:t>
                      </a:r>
                      <a:endParaRPr lang="en-US" altLang="zh-CN" sz="1200" b="0" i="0" u="none" strike="noStrike" kern="1200" dirty="0">
                        <a:solidFill>
                          <a:srgbClr val="000000"/>
                        </a:solidFill>
                        <a:effectLst/>
                        <a:latin typeface="宋体" panose="02010600030101010101" pitchFamily="2" charset="-122"/>
                        <a:ea typeface="+mn-ea"/>
                        <a:cs typeface="+mn-cs"/>
                      </a:endParaRPr>
                    </a:p>
                  </a:txBody>
                  <a:tcPr marL="9525" marR="9525" marT="9525" marB="0" anchor="ctr"/>
                </a:tc>
              </a:tr>
              <a:tr h="494392">
                <a:tc>
                  <a:txBody>
                    <a:bodyPr/>
                    <a:lstStyle/>
                    <a:p>
                      <a:pPr algn="ctr" fontAlgn="ctr">
                        <a:spcAft>
                          <a:spcPts val="0"/>
                        </a:spcAft>
                      </a:pPr>
                      <a:r>
                        <a:rPr lang="en-US" sz="1200" b="0" i="0" u="none" strike="noStrike" kern="1200" dirty="0">
                          <a:solidFill>
                            <a:srgbClr val="000000"/>
                          </a:solidFill>
                          <a:effectLst/>
                          <a:latin typeface="宋体" panose="02010600030101010101" pitchFamily="2" charset="-122"/>
                          <a:ea typeface="+mn-ea"/>
                          <a:cs typeface="+mn-cs"/>
                        </a:rPr>
                        <a:t>Presentation Skills Course  </a:t>
                      </a:r>
                      <a:r>
                        <a:rPr lang="zh-CN" sz="1200" b="0" i="0" u="none" strike="noStrike" kern="1200" dirty="0">
                          <a:solidFill>
                            <a:srgbClr val="000000"/>
                          </a:solidFill>
                          <a:effectLst/>
                          <a:latin typeface="宋体" panose="02010600030101010101" pitchFamily="2" charset="-122"/>
                          <a:ea typeface="+mn-ea"/>
                          <a:cs typeface="+mn-cs"/>
                        </a:rPr>
                        <a:t>（上）（下）</a:t>
                      </a:r>
                      <a:endParaRPr lang="zh-CN" sz="1200" b="0" i="0" u="none" strike="noStrike" kern="1200" dirty="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fontAlgn="ctr">
                        <a:spcAft>
                          <a:spcPts val="0"/>
                        </a:spcAft>
                      </a:pPr>
                      <a:r>
                        <a:rPr lang="en-US" sz="1200" b="0" i="0" u="none" strike="noStrike" kern="1200" dirty="0">
                          <a:solidFill>
                            <a:srgbClr val="000000"/>
                          </a:solidFill>
                          <a:effectLst/>
                          <a:latin typeface="宋体" panose="02010600030101010101" pitchFamily="2" charset="-122"/>
                          <a:ea typeface="+mn-ea"/>
                          <a:cs typeface="+mn-cs"/>
                        </a:rPr>
                        <a:t>OUP 101/OUP 102</a:t>
                      </a:r>
                      <a:endParaRPr lang="zh-CN" sz="1200" b="0" i="0" u="none" strike="noStrike" kern="1200" dirty="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fontAlgn="ctr">
                        <a:spcAft>
                          <a:spcPts val="0"/>
                        </a:spcAft>
                      </a:pPr>
                      <a:r>
                        <a:rPr lang="en-US" sz="1200" b="0" i="0" u="none" strike="noStrike" kern="1200">
                          <a:solidFill>
                            <a:srgbClr val="000000"/>
                          </a:solidFill>
                          <a:effectLst/>
                          <a:latin typeface="宋体" panose="02010600030101010101" pitchFamily="2" charset="-122"/>
                          <a:ea typeface="+mn-ea"/>
                          <a:cs typeface="+mn-cs"/>
                        </a:rPr>
                        <a:t>3</a:t>
                      </a:r>
                      <a:endParaRPr lang="zh-CN" sz="1200" b="0" i="0" u="none" strike="noStrike" kern="1200">
                        <a:solidFill>
                          <a:srgbClr val="000000"/>
                        </a:solidFill>
                        <a:effectLst/>
                        <a:latin typeface="宋体" panose="02010600030101010101" pitchFamily="2" charset="-122"/>
                        <a:ea typeface="+mn-ea"/>
                        <a:cs typeface="+mn-cs"/>
                      </a:endParaRPr>
                    </a:p>
                  </a:txBody>
                  <a:tcPr marL="17780" marR="17780" marT="0" marB="0" anchor="ctr"/>
                </a:tc>
                <a:tc>
                  <a:txBody>
                    <a:bodyPr/>
                    <a:lstStyle/>
                    <a:p>
                      <a:pPr algn="ctr">
                        <a:spcAft>
                          <a:spcPts val="0"/>
                        </a:spcAft>
                      </a:pPr>
                      <a:r>
                        <a:rPr lang="en-US" sz="1200" b="0" i="0" u="none" strike="noStrike" kern="1200" dirty="0">
                          <a:solidFill>
                            <a:srgbClr val="000000"/>
                          </a:solidFill>
                          <a:effectLst/>
                          <a:latin typeface="宋体" panose="02010600030101010101" pitchFamily="2" charset="-122"/>
                          <a:ea typeface="+mn-ea"/>
                          <a:cs typeface="+mn-cs"/>
                        </a:rPr>
                        <a:t>2</a:t>
                      </a:r>
                      <a:r>
                        <a:rPr lang="zh-CN" sz="1200" b="0" i="0" u="none" strike="noStrike" kern="1200" dirty="0">
                          <a:solidFill>
                            <a:srgbClr val="000000"/>
                          </a:solidFill>
                          <a:effectLst/>
                          <a:latin typeface="宋体" panose="02010600030101010101" pitchFamily="2" charset="-122"/>
                          <a:ea typeface="+mn-ea"/>
                          <a:cs typeface="+mn-cs"/>
                        </a:rPr>
                        <a:t>、</a:t>
                      </a:r>
                      <a:r>
                        <a:rPr lang="en-US" sz="1200" b="0" i="0" u="none" strike="noStrike" kern="1200" dirty="0">
                          <a:solidFill>
                            <a:srgbClr val="000000"/>
                          </a:solidFill>
                          <a:effectLst/>
                          <a:latin typeface="宋体" panose="02010600030101010101" pitchFamily="2" charset="-122"/>
                          <a:ea typeface="+mn-ea"/>
                          <a:cs typeface="+mn-cs"/>
                        </a:rPr>
                        <a:t>3</a:t>
                      </a:r>
                      <a:endParaRPr lang="zh-CN" sz="1200" b="0" i="0" u="none" strike="noStrike" kern="1200" dirty="0">
                        <a:solidFill>
                          <a:srgbClr val="000000"/>
                        </a:solidFill>
                        <a:effectLst/>
                        <a:latin typeface="宋体" panose="02010600030101010101" pitchFamily="2" charset="-122"/>
                        <a:ea typeface="+mn-ea"/>
                        <a:cs typeface="+mn-cs"/>
                      </a:endParaRPr>
                    </a:p>
                  </a:txBody>
                  <a:tcPr marL="17780" marR="1778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defRPr/>
                      </a:pPr>
                      <a:r>
                        <a:rPr lang="zh-CN" altLang="en-US" sz="1200" b="0" i="0" u="none" strike="noStrike" kern="1200" dirty="0" smtClean="0">
                          <a:solidFill>
                            <a:srgbClr val="000000"/>
                          </a:solidFill>
                          <a:effectLst/>
                          <a:latin typeface="宋体" panose="02010600030101010101" pitchFamily="2" charset="-122"/>
                          <a:ea typeface="+mn-ea"/>
                          <a:cs typeface="+mn-cs"/>
                        </a:rPr>
                        <a:t>专业必修</a:t>
                      </a:r>
                      <a:endParaRPr lang="en-US" altLang="zh-CN" sz="1200" b="0" i="0" u="none" strike="noStrike" kern="1200" dirty="0" smtClean="0">
                        <a:solidFill>
                          <a:srgbClr val="000000"/>
                        </a:solidFill>
                        <a:effectLst/>
                        <a:latin typeface="宋体" panose="02010600030101010101" pitchFamily="2" charset="-122"/>
                        <a:ea typeface="+mn-ea"/>
                        <a:cs typeface="+mn-cs"/>
                      </a:endParaRPr>
                    </a:p>
                  </a:txBody>
                  <a:tcPr marL="9525" marR="9525" marT="9525" marB="0" anchor="ct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413125" y="847725"/>
            <a:ext cx="5622290" cy="5687060"/>
          </a:xfrm>
        </p:spPr>
        <p:txBody>
          <a:bodyPr>
            <a:normAutofit fontScale="60000"/>
          </a:bodyPr>
          <a:lstStyle/>
          <a:p>
            <a:r>
              <a:rPr lang="zh-CN" altLang="en-US" sz="2800"/>
              <a:t>高速铁路客运乘务（专业代码：600112）</a:t>
            </a:r>
            <a:endParaRPr lang="zh-CN" altLang="en-US" sz="2800"/>
          </a:p>
          <a:p>
            <a:r>
              <a:rPr lang="zh-CN" altLang="en-US" sz="2800"/>
              <a:t>培养目标：培养具有精通高铁服务业务，能够熟练掌握所学专业技能，具备比较好的外语水平、团结协调能力和灵活应变能力，能为顾客提供优质服务、适合铁路运输事业需求与发展的乘务、安检、礼仪服务等领域的高级专门人才，以及能够适应铁路运输教育与培训事业发展的教师及培训高级人才。</a:t>
            </a:r>
            <a:endParaRPr lang="zh-CN" altLang="en-US" sz="2800"/>
          </a:p>
          <a:p>
            <a:r>
              <a:rPr lang="zh-CN" altLang="en-US" sz="2800"/>
              <a:t>主干课程：高速铁路概论、高速铁路列车乘务实务、高速铁路设备运用、高速铁路客运组织、轨道交通运营心理学、舞蹈与形体训练、运输法规、高速铁路客票销售、高速铁路客运安检、美容化妆与职业形象设计、高速铁路乘务服务礼仪、中国旅游地理、铁路乘务英语及口语等。</a:t>
            </a:r>
            <a:endParaRPr lang="zh-CN" altLang="en-US" sz="2800"/>
          </a:p>
          <a:p>
            <a:r>
              <a:rPr lang="zh-CN" altLang="en-US" sz="2800"/>
              <a:t>就业方向：本专业定位于面向广西壮族自治区或中南地区的高铁服务行业的基本路线，可从事铁路运输企业的客运服务、经营管理、铁路安全管理及城际铁路交通运营管理、客运服务等工作，可胜任铁路客运（值班）员、列车安全员、列车（值班）员、列车行李员、列车长、餐车服务员、车站贵宾室服务员、站务员、售票员、广播员、安检人员等岗位工作。</a:t>
            </a:r>
            <a:endParaRPr lang="zh-CN" altLang="en-US" sz="2800"/>
          </a:p>
          <a:p>
            <a:endParaRPr lang="zh-CN" altLang="en-US"/>
          </a:p>
        </p:txBody>
      </p:sp>
      <p:pic>
        <p:nvPicPr>
          <p:cNvPr id="4" name="图片 3"/>
          <p:cNvPicPr>
            <a:picLocks noChangeAspect="1"/>
          </p:cNvPicPr>
          <p:nvPr/>
        </p:nvPicPr>
        <p:blipFill>
          <a:blip r:embed="rId1"/>
          <a:stretch>
            <a:fillRect/>
          </a:stretch>
        </p:blipFill>
        <p:spPr>
          <a:xfrm>
            <a:off x="86995" y="132715"/>
            <a:ext cx="3142615" cy="64020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plus(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additive="base">
                                        <p:cTn id="20"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barn(inVertical)">
                                      <p:cBhvr>
                                        <p:cTn id="26"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职业面向</a:t>
            </a:r>
            <a:endParaRPr lang="zh-CN" altLang="en-US"/>
          </a:p>
        </p:txBody>
      </p:sp>
      <p:graphicFrame>
        <p:nvGraphicFramePr>
          <p:cNvPr id="4" name="内容占位符 3"/>
          <p:cNvGraphicFramePr/>
          <p:nvPr>
            <p:ph idx="1"/>
          </p:nvPr>
        </p:nvGraphicFramePr>
        <p:xfrm>
          <a:off x="457200" y="1600200"/>
          <a:ext cx="8229600" cy="210312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1188720">
                <a:tc>
                  <a:txBody>
                    <a:bodyPr/>
                    <a:p>
                      <a:pPr>
                        <a:buNone/>
                      </a:pPr>
                      <a:r>
                        <a:rPr lang="zh-CN" altLang="en-US"/>
                        <a:t>所属专业大类</a:t>
                      </a:r>
                      <a:r>
                        <a:rPr lang="zh-CN" altLang="en-US" sz="1800">
                          <a:sym typeface="+mn-ea"/>
                        </a:rPr>
                        <a:t>（代码）</a:t>
                      </a:r>
                      <a:endParaRPr lang="zh-CN" altLang="en-US" sz="1800">
                        <a:sym typeface="+mn-ea"/>
                      </a:endParaRPr>
                    </a:p>
                    <a:p>
                      <a:pPr>
                        <a:buNone/>
                      </a:pPr>
                      <a:endParaRPr lang="zh-CN" altLang="en-US"/>
                    </a:p>
                  </a:txBody>
                  <a:tcPr/>
                </a:tc>
                <a:tc>
                  <a:txBody>
                    <a:bodyPr/>
                    <a:p>
                      <a:pPr>
                        <a:buNone/>
                      </a:pPr>
                      <a:r>
                        <a:rPr lang="zh-CN" altLang="en-US"/>
                        <a:t>所属</a:t>
                      </a:r>
                      <a:r>
                        <a:rPr lang="zh-CN" altLang="en-US" sz="1800">
                          <a:sym typeface="+mn-ea"/>
                        </a:rPr>
                        <a:t>对应</a:t>
                      </a:r>
                      <a:endParaRPr lang="zh-CN" altLang="en-US" sz="1800">
                        <a:sym typeface="+mn-ea"/>
                      </a:endParaRPr>
                    </a:p>
                    <a:p>
                      <a:pPr>
                        <a:buNone/>
                      </a:pPr>
                      <a:r>
                        <a:rPr lang="zh-CN" altLang="en-US"/>
                        <a:t>专业类</a:t>
                      </a:r>
                      <a:r>
                        <a:rPr lang="zh-CN" altLang="en-US" sz="1800">
                          <a:sym typeface="+mn-ea"/>
                        </a:rPr>
                        <a:t>（代码）</a:t>
                      </a:r>
                      <a:endParaRPr lang="zh-CN" altLang="en-US"/>
                    </a:p>
                  </a:txBody>
                  <a:tcPr/>
                </a:tc>
                <a:tc>
                  <a:txBody>
                    <a:bodyPr/>
                    <a:p>
                      <a:pPr>
                        <a:buNone/>
                      </a:pPr>
                      <a:r>
                        <a:rPr lang="zh-CN" altLang="en-US"/>
                        <a:t>行业</a:t>
                      </a:r>
                      <a:r>
                        <a:rPr lang="zh-CN" altLang="en-US" sz="1800">
                          <a:sym typeface="+mn-ea"/>
                        </a:rPr>
                        <a:t>（代码）</a:t>
                      </a:r>
                      <a:endParaRPr lang="zh-CN" altLang="en-US" sz="1800">
                        <a:sym typeface="+mn-ea"/>
                      </a:endParaRPr>
                    </a:p>
                    <a:p>
                      <a:pPr>
                        <a:buNone/>
                      </a:pPr>
                      <a:endParaRPr lang="zh-CN" altLang="en-US"/>
                    </a:p>
                  </a:txBody>
                  <a:tcPr/>
                </a:tc>
                <a:tc>
                  <a:txBody>
                    <a:bodyPr/>
                    <a:p>
                      <a:pPr>
                        <a:buNone/>
                      </a:pPr>
                      <a:r>
                        <a:rPr lang="zh-CN" altLang="en-US" sz="1800">
                          <a:sym typeface="+mn-ea"/>
                        </a:rPr>
                        <a:t>主要职业类别（代码）</a:t>
                      </a:r>
                      <a:endParaRPr lang="zh-CN" altLang="en-US" sz="1800">
                        <a:sym typeface="+mn-ea"/>
                      </a:endParaRPr>
                    </a:p>
                    <a:p>
                      <a:pPr>
                        <a:buNone/>
                      </a:pPr>
                      <a:endParaRPr lang="zh-CN" altLang="en-US" sz="1800">
                        <a:sym typeface="+mn-ea"/>
                      </a:endParaRPr>
                    </a:p>
                    <a:p>
                      <a:pPr>
                        <a:buNone/>
                      </a:pPr>
                      <a:endParaRPr lang="zh-CN" altLang="en-US"/>
                    </a:p>
                  </a:txBody>
                  <a:tcPr/>
                </a:tc>
                <a:tc>
                  <a:txBody>
                    <a:bodyPr/>
                    <a:p>
                      <a:pPr>
                        <a:buNone/>
                      </a:pPr>
                      <a:r>
                        <a:rPr lang="zh-CN" altLang="en-US" sz="1800">
                          <a:sym typeface="+mn-ea"/>
                        </a:rPr>
                        <a:t>主要岗位类别（或技术领域）</a:t>
                      </a:r>
                      <a:endParaRPr lang="zh-CN" altLang="en-US" sz="1800">
                        <a:sym typeface="+mn-ea"/>
                      </a:endParaRPr>
                    </a:p>
                    <a:p>
                      <a:pPr>
                        <a:buNone/>
                      </a:pPr>
                      <a:endParaRPr lang="zh-CN" altLang="en-US"/>
                    </a:p>
                  </a:txBody>
                  <a:tcPr/>
                </a:tc>
                <a:tc>
                  <a:txBody>
                    <a:bodyPr/>
                    <a:p>
                      <a:pPr>
                        <a:buNone/>
                      </a:pPr>
                      <a:r>
                        <a:rPr lang="zh-CN" altLang="en-US" sz="1800">
                          <a:sym typeface="+mn-ea"/>
                        </a:rPr>
                        <a:t>职业资格证书或技能等级证书举例</a:t>
                      </a:r>
                      <a:endParaRPr lang="zh-CN" altLang="en-US" sz="1800">
                        <a:sym typeface="+mn-ea"/>
                      </a:endParaRPr>
                    </a:p>
                    <a:p>
                      <a:pPr>
                        <a:buNone/>
                      </a:pPr>
                      <a:endParaRPr lang="zh-CN" altLang="en-US"/>
                    </a:p>
                  </a:txBody>
                  <a:tcPr/>
                </a:tc>
              </a:tr>
              <a:tr h="914400">
                <a:tc>
                  <a:txBody>
                    <a:bodyPr/>
                    <a:p>
                      <a:pPr>
                        <a:buNone/>
                      </a:pPr>
                      <a:r>
                        <a:rPr lang="zh-CN" altLang="en-US"/>
                        <a:t>铁道运输大类</a:t>
                      </a:r>
                      <a:endParaRPr lang="zh-CN" altLang="en-US"/>
                    </a:p>
                  </a:txBody>
                  <a:tcPr/>
                </a:tc>
                <a:tc>
                  <a:txBody>
                    <a:bodyPr/>
                    <a:p>
                      <a:pPr>
                        <a:buNone/>
                      </a:pPr>
                      <a:r>
                        <a:rPr lang="zh-CN" altLang="en-US"/>
                        <a:t>600112</a:t>
                      </a:r>
                      <a:endParaRPr lang="zh-CN" altLang="en-US"/>
                    </a:p>
                  </a:txBody>
                  <a:tcPr/>
                </a:tc>
                <a:tc>
                  <a:txBody>
                    <a:bodyPr/>
                    <a:p>
                      <a:pPr>
                        <a:buNone/>
                      </a:pPr>
                      <a:r>
                        <a:rPr lang="zh-CN" altLang="en-US"/>
                        <a:t>高速铁路</a:t>
                      </a:r>
                      <a:endParaRPr lang="zh-CN" altLang="en-US"/>
                    </a:p>
                  </a:txBody>
                  <a:tcPr/>
                </a:tc>
                <a:tc>
                  <a:txBody>
                    <a:bodyPr/>
                    <a:p>
                      <a:pPr>
                        <a:buNone/>
                      </a:pPr>
                      <a:r>
                        <a:rPr lang="zh-CN" altLang="en-US"/>
                        <a:t>铁路客运</a:t>
                      </a:r>
                      <a:endParaRPr lang="zh-CN" altLang="en-US"/>
                    </a:p>
                  </a:txBody>
                  <a:tcPr/>
                </a:tc>
                <a:tc>
                  <a:txBody>
                    <a:bodyPr/>
                    <a:p>
                      <a:pPr>
                        <a:buNone/>
                      </a:pPr>
                      <a:r>
                        <a:rPr lang="zh-CN" altLang="en-US"/>
                        <a:t>铁路服务</a:t>
                      </a:r>
                      <a:endParaRPr lang="zh-CN" altLang="en-US"/>
                    </a:p>
                  </a:txBody>
                  <a:tcPr/>
                </a:tc>
                <a:tc>
                  <a:txBody>
                    <a:bodyPr/>
                    <a:p>
                      <a:pPr>
                        <a:buNone/>
                      </a:pPr>
                      <a:r>
                        <a:rPr lang="zh-CN" altLang="en-US"/>
                        <a:t>铁路客运员（技能）证、导游证</a:t>
                      </a:r>
                      <a:endParaRPr lang="zh-CN" altLang="en-US"/>
                    </a:p>
                  </a:txBody>
                  <a:tcPr/>
                </a:tc>
              </a:tr>
            </a:tbl>
          </a:graphicData>
        </a:graphic>
      </p:graphicFrame>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7304</Words>
  <Application>WPS 演示</Application>
  <PresentationFormat>全屏显示(4:3)</PresentationFormat>
  <Paragraphs>578</Paragraphs>
  <Slides>20</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20</vt:i4>
      </vt:variant>
    </vt:vector>
  </HeadingPairs>
  <TitlesOfParts>
    <vt:vector size="28" baseType="lpstr">
      <vt:lpstr>Arial</vt:lpstr>
      <vt:lpstr>宋体</vt:lpstr>
      <vt:lpstr>Wingdings</vt:lpstr>
      <vt:lpstr>Calibri</vt:lpstr>
      <vt:lpstr>Times New Roman</vt:lpstr>
      <vt:lpstr>微软雅黑</vt:lpstr>
      <vt:lpstr>Arial Unicode MS</vt:lpstr>
      <vt:lpstr>Office 主题</vt:lpstr>
      <vt:lpstr>2019级课程设置框架</vt:lpstr>
      <vt:lpstr>一、2019级公共课  必修（40分）选修(至少1分）</vt:lpstr>
      <vt:lpstr>PowerPoint 演示文稿</vt:lpstr>
      <vt:lpstr>PowerPoint 演示文稿</vt:lpstr>
      <vt:lpstr>PowerPoint 演示文稿</vt:lpstr>
      <vt:lpstr>PowerPoint 演示文稿</vt:lpstr>
      <vt:lpstr>二、专业课介绍</vt:lpstr>
      <vt:lpstr>PowerPoint 演示文稿</vt:lpstr>
      <vt:lpstr>PowerPoint 演示文稿</vt:lpstr>
      <vt:lpstr>PowerPoint 演示文稿</vt:lpstr>
      <vt:lpstr>PowerPoint 演示文稿</vt:lpstr>
      <vt:lpstr>PowerPoint 演示文稿</vt:lpstr>
      <vt:lpstr>PowerPoint 演示文稿</vt:lpstr>
      <vt:lpstr>3、商务通识课程(ABE课程) （20分）</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Administrator</dc:creator>
  <cp:lastModifiedBy>@L          。。</cp:lastModifiedBy>
  <cp:revision>131</cp:revision>
  <cp:lastPrinted>2019-09-02T08:01:00Z</cp:lastPrinted>
  <dcterms:created xsi:type="dcterms:W3CDTF">2017-09-06T02:20:00Z</dcterms:created>
  <dcterms:modified xsi:type="dcterms:W3CDTF">2019-09-17T03:20:06Z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2052-10.1.0.7697</vt:lpwstr>
  </property>
</Properties>
</file>